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56" r:id="rId2"/>
    <p:sldId id="257" r:id="rId3"/>
    <p:sldId id="259" r:id="rId4"/>
    <p:sldId id="258" r:id="rId5"/>
    <p:sldId id="260" r:id="rId6"/>
    <p:sldId id="283" r:id="rId7"/>
    <p:sldId id="261" r:id="rId8"/>
    <p:sldId id="284" r:id="rId9"/>
    <p:sldId id="262" r:id="rId10"/>
    <p:sldId id="263" r:id="rId11"/>
    <p:sldId id="271" r:id="rId12"/>
    <p:sldId id="272" r:id="rId13"/>
    <p:sldId id="273" r:id="rId14"/>
    <p:sldId id="274" r:id="rId15"/>
    <p:sldId id="280" r:id="rId16"/>
    <p:sldId id="281" r:id="rId17"/>
    <p:sldId id="264" r:id="rId18"/>
    <p:sldId id="266" r:id="rId19"/>
    <p:sldId id="267" r:id="rId20"/>
    <p:sldId id="269" r:id="rId21"/>
    <p:sldId id="270" r:id="rId22"/>
    <p:sldId id="268" r:id="rId23"/>
    <p:sldId id="275" r:id="rId24"/>
    <p:sldId id="279" r:id="rId25"/>
    <p:sldId id="276" r:id="rId26"/>
    <p:sldId id="265" r:id="rId27"/>
    <p:sldId id="28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0360" autoAdjust="0"/>
  </p:normalViewPr>
  <p:slideViewPr>
    <p:cSldViewPr>
      <p:cViewPr>
        <p:scale>
          <a:sx n="70" d="100"/>
          <a:sy n="70" d="100"/>
        </p:scale>
        <p:origin x="-1368" y="18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86A0053-7A29-44C3-B10F-319196A6BB7F}" type="doc">
      <dgm:prSet loTypeId="urn:microsoft.com/office/officeart/2005/8/layout/hList3" loCatId="list" qsTypeId="urn:microsoft.com/office/officeart/2005/8/quickstyle/simple2" qsCatId="simple" csTypeId="urn:microsoft.com/office/officeart/2005/8/colors/accent0_1" csCatId="mainScheme" phldr="1"/>
      <dgm:spPr/>
      <dgm:t>
        <a:bodyPr/>
        <a:lstStyle/>
        <a:p>
          <a:endParaRPr lang="en-IN"/>
        </a:p>
      </dgm:t>
    </dgm:pt>
    <dgm:pt modelId="{4566564D-791C-44ED-9931-8A4DB750ED2A}">
      <dgm:prSet phldrT="[Text]"/>
      <dgm:spPr/>
      <dgm:t>
        <a:bodyPr/>
        <a:lstStyle/>
        <a:p>
          <a:r>
            <a:rPr lang="en-US" dirty="0" smtClean="0"/>
            <a:t>Controversies &amp; causes</a:t>
          </a:r>
          <a:endParaRPr lang="en-IN" dirty="0"/>
        </a:p>
      </dgm:t>
    </dgm:pt>
    <dgm:pt modelId="{A4B2ADFC-62DF-4B68-AE2F-1214CBA06B17}" type="parTrans" cxnId="{25F0DB5F-3D42-40B0-8D89-3E98080B1BFE}">
      <dgm:prSet/>
      <dgm:spPr/>
      <dgm:t>
        <a:bodyPr/>
        <a:lstStyle/>
        <a:p>
          <a:endParaRPr lang="en-IN"/>
        </a:p>
      </dgm:t>
    </dgm:pt>
    <dgm:pt modelId="{2409B22C-3DFA-4AD4-B60A-349A76DAB9A8}" type="sibTrans" cxnId="{25F0DB5F-3D42-40B0-8D89-3E98080B1BFE}">
      <dgm:prSet/>
      <dgm:spPr/>
      <dgm:t>
        <a:bodyPr/>
        <a:lstStyle/>
        <a:p>
          <a:endParaRPr lang="en-IN"/>
        </a:p>
      </dgm:t>
    </dgm:pt>
    <dgm:pt modelId="{39C49564-D5D9-4346-8E39-FA21CD0D57A2}">
      <dgm:prSet phldrT="[Text]"/>
      <dgm:spPr/>
      <dgm:t>
        <a:bodyPr/>
        <a:lstStyle/>
        <a:p>
          <a:r>
            <a:rPr lang="en-IN" b="1" i="0" dirty="0" smtClean="0"/>
            <a:t>No bail-out clause</a:t>
          </a:r>
          <a:endParaRPr lang="en-IN" dirty="0"/>
        </a:p>
      </dgm:t>
    </dgm:pt>
    <dgm:pt modelId="{BC51A333-44D8-4307-980A-3D19D65B6245}" type="parTrans" cxnId="{2B379519-0E35-4064-B9CF-59F632BFCB9F}">
      <dgm:prSet/>
      <dgm:spPr/>
      <dgm:t>
        <a:bodyPr/>
        <a:lstStyle/>
        <a:p>
          <a:endParaRPr lang="en-IN"/>
        </a:p>
      </dgm:t>
    </dgm:pt>
    <dgm:pt modelId="{582890C8-965E-44F6-82F9-5687D9FD6B3B}" type="sibTrans" cxnId="{2B379519-0E35-4064-B9CF-59F632BFCB9F}">
      <dgm:prSet/>
      <dgm:spPr/>
      <dgm:t>
        <a:bodyPr/>
        <a:lstStyle/>
        <a:p>
          <a:endParaRPr lang="en-IN"/>
        </a:p>
      </dgm:t>
    </dgm:pt>
    <dgm:pt modelId="{01A4B90D-3A27-4706-AC5F-044EA1AF0B39}">
      <dgm:prSet phldrT="[Text]"/>
      <dgm:spPr/>
      <dgm:t>
        <a:bodyPr/>
        <a:lstStyle/>
        <a:p>
          <a:r>
            <a:rPr lang="en-IN" b="1" i="0" dirty="0" smtClean="0"/>
            <a:t>Credit rating agencies</a:t>
          </a:r>
        </a:p>
        <a:p>
          <a:r>
            <a:rPr lang="en-IN" b="1" i="0" dirty="0" smtClean="0"/>
            <a:t>Regulatory reliance on credit ratings</a:t>
          </a:r>
          <a:endParaRPr lang="en-IN" dirty="0"/>
        </a:p>
      </dgm:t>
    </dgm:pt>
    <dgm:pt modelId="{F9624981-5C2F-47BA-8E52-90ACA5A845BB}" type="parTrans" cxnId="{BF2C3307-DD9D-4D93-8060-3CDDBA418508}">
      <dgm:prSet/>
      <dgm:spPr/>
      <dgm:t>
        <a:bodyPr/>
        <a:lstStyle/>
        <a:p>
          <a:endParaRPr lang="en-IN"/>
        </a:p>
      </dgm:t>
    </dgm:pt>
    <dgm:pt modelId="{6938E4F0-4649-472D-9675-C52C7F1A5575}" type="sibTrans" cxnId="{BF2C3307-DD9D-4D93-8060-3CDDBA418508}">
      <dgm:prSet/>
      <dgm:spPr/>
      <dgm:t>
        <a:bodyPr/>
        <a:lstStyle/>
        <a:p>
          <a:endParaRPr lang="en-IN"/>
        </a:p>
      </dgm:t>
    </dgm:pt>
    <dgm:pt modelId="{835A186F-708E-4BF3-B55F-D5D98DFC7250}">
      <dgm:prSet phldrT="[Text]"/>
      <dgm:spPr/>
      <dgm:t>
        <a:bodyPr/>
        <a:lstStyle/>
        <a:p>
          <a:r>
            <a:rPr lang="en-IN" b="1" i="0" dirty="0" smtClean="0"/>
            <a:t>Media</a:t>
          </a:r>
        </a:p>
        <a:p>
          <a:r>
            <a:rPr lang="en-IN" b="1" i="0" dirty="0" smtClean="0"/>
            <a:t>Speculators</a:t>
          </a:r>
        </a:p>
        <a:p>
          <a:r>
            <a:rPr lang="en-IN" b="1" i="0" dirty="0" smtClean="0"/>
            <a:t>Speculation about the break-up of the </a:t>
          </a:r>
          <a:r>
            <a:rPr lang="en-IN" b="1" i="0" dirty="0" err="1" smtClean="0"/>
            <a:t>eurozone</a:t>
          </a:r>
          <a:endParaRPr lang="en-IN" dirty="0"/>
        </a:p>
      </dgm:t>
    </dgm:pt>
    <dgm:pt modelId="{F89279F1-14E6-4BFC-9D5C-F2AA117B6809}" type="parTrans" cxnId="{BE5B75A5-77E4-4643-8748-058AE6D6DA27}">
      <dgm:prSet/>
      <dgm:spPr/>
      <dgm:t>
        <a:bodyPr/>
        <a:lstStyle/>
        <a:p>
          <a:endParaRPr lang="en-IN"/>
        </a:p>
      </dgm:t>
    </dgm:pt>
    <dgm:pt modelId="{76293F9C-8E24-4241-AE3D-18E4164DEB85}" type="sibTrans" cxnId="{BE5B75A5-77E4-4643-8748-058AE6D6DA27}">
      <dgm:prSet/>
      <dgm:spPr/>
      <dgm:t>
        <a:bodyPr/>
        <a:lstStyle/>
        <a:p>
          <a:endParaRPr lang="en-IN"/>
        </a:p>
      </dgm:t>
    </dgm:pt>
    <dgm:pt modelId="{831B45AF-B998-42A0-B850-25E60DBF6135}">
      <dgm:prSet/>
      <dgm:spPr/>
      <dgm:t>
        <a:bodyPr/>
        <a:lstStyle/>
        <a:p>
          <a:r>
            <a:rPr lang="en-IN" b="0" i="0" smtClean="0"/>
            <a:t>annual government budget deficit should not exceed 3% of the gross domestic product (GDP) and that the gross government debt to GDP should not exceed 60% of the GD</a:t>
          </a:r>
          <a:endParaRPr lang="en-IN" dirty="0"/>
        </a:p>
      </dgm:t>
    </dgm:pt>
    <dgm:pt modelId="{8247EED4-D2B9-4F6F-84AE-BD5663859FAD}" type="parTrans" cxnId="{D51E52D7-E9BA-450F-8735-7C4F21C632E4}">
      <dgm:prSet/>
      <dgm:spPr/>
      <dgm:t>
        <a:bodyPr/>
        <a:lstStyle/>
        <a:p>
          <a:endParaRPr lang="en-IN"/>
        </a:p>
      </dgm:t>
    </dgm:pt>
    <dgm:pt modelId="{580F8DC8-3694-4A4A-B628-32A026F9DE1F}" type="sibTrans" cxnId="{D51E52D7-E9BA-450F-8735-7C4F21C632E4}">
      <dgm:prSet/>
      <dgm:spPr/>
      <dgm:t>
        <a:bodyPr/>
        <a:lstStyle/>
        <a:p>
          <a:endParaRPr lang="en-IN"/>
        </a:p>
      </dgm:t>
    </dgm:pt>
    <dgm:pt modelId="{17F4762E-FB97-45D1-BD41-DAF20AFCDE3B}" type="pres">
      <dgm:prSet presAssocID="{286A0053-7A29-44C3-B10F-319196A6BB7F}" presName="composite" presStyleCnt="0">
        <dgm:presLayoutVars>
          <dgm:chMax val="1"/>
          <dgm:dir/>
          <dgm:resizeHandles val="exact"/>
        </dgm:presLayoutVars>
      </dgm:prSet>
      <dgm:spPr/>
      <dgm:t>
        <a:bodyPr/>
        <a:lstStyle/>
        <a:p>
          <a:endParaRPr lang="en-US"/>
        </a:p>
      </dgm:t>
    </dgm:pt>
    <dgm:pt modelId="{F15BF345-5DBD-4996-90DD-EABB1412F422}" type="pres">
      <dgm:prSet presAssocID="{4566564D-791C-44ED-9931-8A4DB750ED2A}" presName="roof" presStyleLbl="dkBgShp" presStyleIdx="0" presStyleCnt="2"/>
      <dgm:spPr/>
      <dgm:t>
        <a:bodyPr/>
        <a:lstStyle/>
        <a:p>
          <a:endParaRPr lang="en-IN"/>
        </a:p>
      </dgm:t>
    </dgm:pt>
    <dgm:pt modelId="{E9633675-D2CB-42AC-AF89-ADF754844395}" type="pres">
      <dgm:prSet presAssocID="{4566564D-791C-44ED-9931-8A4DB750ED2A}" presName="pillars" presStyleCnt="0"/>
      <dgm:spPr/>
    </dgm:pt>
    <dgm:pt modelId="{418BD8BD-7C23-4FD9-AF8D-FB6DE8F12D74}" type="pres">
      <dgm:prSet presAssocID="{4566564D-791C-44ED-9931-8A4DB750ED2A}" presName="pillar1" presStyleLbl="node1" presStyleIdx="0" presStyleCnt="4">
        <dgm:presLayoutVars>
          <dgm:bulletEnabled val="1"/>
        </dgm:presLayoutVars>
      </dgm:prSet>
      <dgm:spPr/>
      <dgm:t>
        <a:bodyPr/>
        <a:lstStyle/>
        <a:p>
          <a:endParaRPr lang="en-IN"/>
        </a:p>
      </dgm:t>
    </dgm:pt>
    <dgm:pt modelId="{65FCCE2D-D8A3-401B-9629-FEB1D0848465}" type="pres">
      <dgm:prSet presAssocID="{831B45AF-B998-42A0-B850-25E60DBF6135}" presName="pillarX" presStyleLbl="node1" presStyleIdx="1" presStyleCnt="4">
        <dgm:presLayoutVars>
          <dgm:bulletEnabled val="1"/>
        </dgm:presLayoutVars>
      </dgm:prSet>
      <dgm:spPr/>
      <dgm:t>
        <a:bodyPr/>
        <a:lstStyle/>
        <a:p>
          <a:endParaRPr lang="en-US"/>
        </a:p>
      </dgm:t>
    </dgm:pt>
    <dgm:pt modelId="{B07392CC-61F9-41FE-B2D2-E9D6BB6BD9D1}" type="pres">
      <dgm:prSet presAssocID="{01A4B90D-3A27-4706-AC5F-044EA1AF0B39}" presName="pillarX" presStyleLbl="node1" presStyleIdx="2" presStyleCnt="4">
        <dgm:presLayoutVars>
          <dgm:bulletEnabled val="1"/>
        </dgm:presLayoutVars>
      </dgm:prSet>
      <dgm:spPr/>
      <dgm:t>
        <a:bodyPr/>
        <a:lstStyle/>
        <a:p>
          <a:endParaRPr lang="en-IN"/>
        </a:p>
      </dgm:t>
    </dgm:pt>
    <dgm:pt modelId="{E9F6981B-66B6-4439-9373-B5EF9D2415EE}" type="pres">
      <dgm:prSet presAssocID="{835A186F-708E-4BF3-B55F-D5D98DFC7250}" presName="pillarX" presStyleLbl="node1" presStyleIdx="3" presStyleCnt="4">
        <dgm:presLayoutVars>
          <dgm:bulletEnabled val="1"/>
        </dgm:presLayoutVars>
      </dgm:prSet>
      <dgm:spPr/>
      <dgm:t>
        <a:bodyPr/>
        <a:lstStyle/>
        <a:p>
          <a:endParaRPr lang="en-IN"/>
        </a:p>
      </dgm:t>
    </dgm:pt>
    <dgm:pt modelId="{050BF541-9962-4AB0-A1B7-8A1988BD82FA}" type="pres">
      <dgm:prSet presAssocID="{4566564D-791C-44ED-9931-8A4DB750ED2A}" presName="base" presStyleLbl="dkBgShp" presStyleIdx="1" presStyleCnt="2"/>
      <dgm:spPr/>
    </dgm:pt>
  </dgm:ptLst>
  <dgm:cxnLst>
    <dgm:cxn modelId="{7B3DE01D-CE57-40E9-8AEE-A28430BE1590}" type="presOf" srcId="{831B45AF-B998-42A0-B850-25E60DBF6135}" destId="{65FCCE2D-D8A3-401B-9629-FEB1D0848465}" srcOrd="0" destOrd="0" presId="urn:microsoft.com/office/officeart/2005/8/layout/hList3"/>
    <dgm:cxn modelId="{0F58B42D-3640-4248-B187-864B266AFAE2}" type="presOf" srcId="{01A4B90D-3A27-4706-AC5F-044EA1AF0B39}" destId="{B07392CC-61F9-41FE-B2D2-E9D6BB6BD9D1}" srcOrd="0" destOrd="0" presId="urn:microsoft.com/office/officeart/2005/8/layout/hList3"/>
    <dgm:cxn modelId="{D51E52D7-E9BA-450F-8735-7C4F21C632E4}" srcId="{4566564D-791C-44ED-9931-8A4DB750ED2A}" destId="{831B45AF-B998-42A0-B850-25E60DBF6135}" srcOrd="1" destOrd="0" parTransId="{8247EED4-D2B9-4F6F-84AE-BD5663859FAD}" sibTransId="{580F8DC8-3694-4A4A-B628-32A026F9DE1F}"/>
    <dgm:cxn modelId="{BF2C3307-DD9D-4D93-8060-3CDDBA418508}" srcId="{4566564D-791C-44ED-9931-8A4DB750ED2A}" destId="{01A4B90D-3A27-4706-AC5F-044EA1AF0B39}" srcOrd="2" destOrd="0" parTransId="{F9624981-5C2F-47BA-8E52-90ACA5A845BB}" sibTransId="{6938E4F0-4649-472D-9675-C52C7F1A5575}"/>
    <dgm:cxn modelId="{898DDAD3-1AB3-4093-B0E3-067CDEFB0A23}" type="presOf" srcId="{286A0053-7A29-44C3-B10F-319196A6BB7F}" destId="{17F4762E-FB97-45D1-BD41-DAF20AFCDE3B}" srcOrd="0" destOrd="0" presId="urn:microsoft.com/office/officeart/2005/8/layout/hList3"/>
    <dgm:cxn modelId="{0F9AE10E-F04A-4841-8216-9820E2BDA1AA}" type="presOf" srcId="{835A186F-708E-4BF3-B55F-D5D98DFC7250}" destId="{E9F6981B-66B6-4439-9373-B5EF9D2415EE}" srcOrd="0" destOrd="0" presId="urn:microsoft.com/office/officeart/2005/8/layout/hList3"/>
    <dgm:cxn modelId="{25F0DB5F-3D42-40B0-8D89-3E98080B1BFE}" srcId="{286A0053-7A29-44C3-B10F-319196A6BB7F}" destId="{4566564D-791C-44ED-9931-8A4DB750ED2A}" srcOrd="0" destOrd="0" parTransId="{A4B2ADFC-62DF-4B68-AE2F-1214CBA06B17}" sibTransId="{2409B22C-3DFA-4AD4-B60A-349A76DAB9A8}"/>
    <dgm:cxn modelId="{BE5B75A5-77E4-4643-8748-058AE6D6DA27}" srcId="{4566564D-791C-44ED-9931-8A4DB750ED2A}" destId="{835A186F-708E-4BF3-B55F-D5D98DFC7250}" srcOrd="3" destOrd="0" parTransId="{F89279F1-14E6-4BFC-9D5C-F2AA117B6809}" sibTransId="{76293F9C-8E24-4241-AE3D-18E4164DEB85}"/>
    <dgm:cxn modelId="{7963B206-FDDC-4E80-A503-AB95CC8E78C9}" type="presOf" srcId="{39C49564-D5D9-4346-8E39-FA21CD0D57A2}" destId="{418BD8BD-7C23-4FD9-AF8D-FB6DE8F12D74}" srcOrd="0" destOrd="0" presId="urn:microsoft.com/office/officeart/2005/8/layout/hList3"/>
    <dgm:cxn modelId="{2B379519-0E35-4064-B9CF-59F632BFCB9F}" srcId="{4566564D-791C-44ED-9931-8A4DB750ED2A}" destId="{39C49564-D5D9-4346-8E39-FA21CD0D57A2}" srcOrd="0" destOrd="0" parTransId="{BC51A333-44D8-4307-980A-3D19D65B6245}" sibTransId="{582890C8-965E-44F6-82F9-5687D9FD6B3B}"/>
    <dgm:cxn modelId="{8ACABE49-9931-46E3-A0C6-030D43895128}" type="presOf" srcId="{4566564D-791C-44ED-9931-8A4DB750ED2A}" destId="{F15BF345-5DBD-4996-90DD-EABB1412F422}" srcOrd="0" destOrd="0" presId="urn:microsoft.com/office/officeart/2005/8/layout/hList3"/>
    <dgm:cxn modelId="{63E8530A-8764-4830-9BF6-8B5D9425F5EA}" type="presParOf" srcId="{17F4762E-FB97-45D1-BD41-DAF20AFCDE3B}" destId="{F15BF345-5DBD-4996-90DD-EABB1412F422}" srcOrd="0" destOrd="0" presId="urn:microsoft.com/office/officeart/2005/8/layout/hList3"/>
    <dgm:cxn modelId="{61F06729-86F6-43D2-B0C7-C3A48B167F7D}" type="presParOf" srcId="{17F4762E-FB97-45D1-BD41-DAF20AFCDE3B}" destId="{E9633675-D2CB-42AC-AF89-ADF754844395}" srcOrd="1" destOrd="0" presId="urn:microsoft.com/office/officeart/2005/8/layout/hList3"/>
    <dgm:cxn modelId="{FA268ED1-DF76-4E39-800C-7193E1CA6178}" type="presParOf" srcId="{E9633675-D2CB-42AC-AF89-ADF754844395}" destId="{418BD8BD-7C23-4FD9-AF8D-FB6DE8F12D74}" srcOrd="0" destOrd="0" presId="urn:microsoft.com/office/officeart/2005/8/layout/hList3"/>
    <dgm:cxn modelId="{74360148-F274-4B5D-805E-497D2E89CBE5}" type="presParOf" srcId="{E9633675-D2CB-42AC-AF89-ADF754844395}" destId="{65FCCE2D-D8A3-401B-9629-FEB1D0848465}" srcOrd="1" destOrd="0" presId="urn:microsoft.com/office/officeart/2005/8/layout/hList3"/>
    <dgm:cxn modelId="{BAB52F68-43A8-4498-AD6C-3B6145A50C13}" type="presParOf" srcId="{E9633675-D2CB-42AC-AF89-ADF754844395}" destId="{B07392CC-61F9-41FE-B2D2-E9D6BB6BD9D1}" srcOrd="2" destOrd="0" presId="urn:microsoft.com/office/officeart/2005/8/layout/hList3"/>
    <dgm:cxn modelId="{9AE7497B-0ECF-4D51-9023-080358DEAED4}" type="presParOf" srcId="{E9633675-D2CB-42AC-AF89-ADF754844395}" destId="{E9F6981B-66B6-4439-9373-B5EF9D2415EE}" srcOrd="3" destOrd="0" presId="urn:microsoft.com/office/officeart/2005/8/layout/hList3"/>
    <dgm:cxn modelId="{1FBC629C-A230-4B75-B69B-81D3CFC14600}" type="presParOf" srcId="{17F4762E-FB97-45D1-BD41-DAF20AFCDE3B}" destId="{050BF541-9962-4AB0-A1B7-8A1988BD82FA}" srcOrd="2" destOrd="0" presId="urn:microsoft.com/office/officeart/2005/8/layout/h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4885EF2-9387-409D-B4F4-764C2A31FA1D}" type="doc">
      <dgm:prSet loTypeId="urn:microsoft.com/office/officeart/2005/8/layout/process4" loCatId="list" qsTypeId="urn:microsoft.com/office/officeart/2005/8/quickstyle/simple1" qsCatId="simple" csTypeId="urn:microsoft.com/office/officeart/2005/8/colors/accent0_1" csCatId="mainScheme" phldr="1"/>
      <dgm:spPr/>
      <dgm:t>
        <a:bodyPr/>
        <a:lstStyle/>
        <a:p>
          <a:endParaRPr lang="en-IN"/>
        </a:p>
      </dgm:t>
    </dgm:pt>
    <dgm:pt modelId="{ACE2CED6-5760-41AE-A44E-5CDCD239D416}">
      <dgm:prSet phldrT="[Text]"/>
      <dgm:spPr/>
      <dgm:t>
        <a:bodyPr/>
        <a:lstStyle/>
        <a:p>
          <a:r>
            <a:rPr lang="en-IN" b="0" i="0" dirty="0" smtClean="0"/>
            <a:t>Repatriation</a:t>
          </a:r>
          <a:endParaRPr lang="en-IN" dirty="0"/>
        </a:p>
      </dgm:t>
    </dgm:pt>
    <dgm:pt modelId="{C5CD62B5-F4EE-4AD3-843F-305737E6678F}" type="parTrans" cxnId="{F9A59467-F325-42C2-8267-5864CB81A4CC}">
      <dgm:prSet/>
      <dgm:spPr/>
      <dgm:t>
        <a:bodyPr/>
        <a:lstStyle/>
        <a:p>
          <a:endParaRPr lang="en-IN"/>
        </a:p>
      </dgm:t>
    </dgm:pt>
    <dgm:pt modelId="{14A2B65F-5CA7-419D-A4FC-C36D2D775127}" type="sibTrans" cxnId="{F9A59467-F325-42C2-8267-5864CB81A4CC}">
      <dgm:prSet/>
      <dgm:spPr/>
      <dgm:t>
        <a:bodyPr/>
        <a:lstStyle/>
        <a:p>
          <a:endParaRPr lang="en-IN"/>
        </a:p>
      </dgm:t>
    </dgm:pt>
    <dgm:pt modelId="{98B2F1A1-5496-4D33-8893-0BAC65AF144E}">
      <dgm:prSet phldrT="[Text]"/>
      <dgm:spPr/>
      <dgm:t>
        <a:bodyPr/>
        <a:lstStyle/>
        <a:p>
          <a:r>
            <a:rPr lang="en-IN" b="0" i="0" dirty="0" smtClean="0"/>
            <a:t>NRE account is freely </a:t>
          </a:r>
          <a:r>
            <a:rPr lang="en-IN" b="0" i="0" dirty="0" err="1" smtClean="0"/>
            <a:t>repatriable</a:t>
          </a:r>
          <a:r>
            <a:rPr lang="en-IN" b="0" i="0" dirty="0" smtClean="0"/>
            <a:t> (Principal and interest earned)</a:t>
          </a:r>
          <a:endParaRPr lang="en-IN" dirty="0"/>
        </a:p>
      </dgm:t>
    </dgm:pt>
    <dgm:pt modelId="{7393DCE6-C6B1-40F7-A01D-0CC5CB1003B2}" type="parTrans" cxnId="{FEFD452E-8634-4875-970B-1D6545219980}">
      <dgm:prSet/>
      <dgm:spPr/>
      <dgm:t>
        <a:bodyPr/>
        <a:lstStyle/>
        <a:p>
          <a:endParaRPr lang="en-IN"/>
        </a:p>
      </dgm:t>
    </dgm:pt>
    <dgm:pt modelId="{82F6B6FE-86C3-4DF9-A015-56446901A8C1}" type="sibTrans" cxnId="{FEFD452E-8634-4875-970B-1D6545219980}">
      <dgm:prSet/>
      <dgm:spPr/>
      <dgm:t>
        <a:bodyPr/>
        <a:lstStyle/>
        <a:p>
          <a:endParaRPr lang="en-IN"/>
        </a:p>
      </dgm:t>
    </dgm:pt>
    <dgm:pt modelId="{695D2AAF-AC13-4ACE-BF72-0E47138C4D49}">
      <dgm:prSet phldrT="[Text]"/>
      <dgm:spPr/>
      <dgm:t>
        <a:bodyPr/>
        <a:lstStyle/>
        <a:p>
          <a:r>
            <a:rPr lang="en-IN" b="0" i="0" dirty="0" smtClean="0"/>
            <a:t>NRO account has restricted </a:t>
          </a:r>
          <a:r>
            <a:rPr lang="en-IN" b="0" i="0" dirty="0" err="1" smtClean="0"/>
            <a:t>repatriability</a:t>
          </a:r>
          <a:r>
            <a:rPr lang="en-IN" b="0" i="0" dirty="0" smtClean="0"/>
            <a:t> </a:t>
          </a:r>
          <a:r>
            <a:rPr lang="en-IN" b="0" i="0" dirty="0" err="1" smtClean="0"/>
            <a:t>i.e</a:t>
          </a:r>
          <a:r>
            <a:rPr lang="en-IN" b="0" i="0" dirty="0" smtClean="0"/>
            <a:t> permitted remittance allowed from NRO is up to USD 1 million net of applicable taxes in a financial year after giving undertaking along with a certificate from a chartered accountant.</a:t>
          </a:r>
          <a:endParaRPr lang="en-IN" dirty="0"/>
        </a:p>
      </dgm:t>
    </dgm:pt>
    <dgm:pt modelId="{9B6B7E07-7819-4C35-9B59-80969125DF00}" type="parTrans" cxnId="{9714E9A7-6BDD-4A5F-B4DF-EA642B488B50}">
      <dgm:prSet/>
      <dgm:spPr/>
      <dgm:t>
        <a:bodyPr/>
        <a:lstStyle/>
        <a:p>
          <a:endParaRPr lang="en-IN"/>
        </a:p>
      </dgm:t>
    </dgm:pt>
    <dgm:pt modelId="{8D77D1E8-661A-4659-94B3-A33178C84AB0}" type="sibTrans" cxnId="{9714E9A7-6BDD-4A5F-B4DF-EA642B488B50}">
      <dgm:prSet/>
      <dgm:spPr/>
      <dgm:t>
        <a:bodyPr/>
        <a:lstStyle/>
        <a:p>
          <a:endParaRPr lang="en-IN"/>
        </a:p>
      </dgm:t>
    </dgm:pt>
    <dgm:pt modelId="{D0CD40ED-18DE-4E49-9DBA-775CE4BEC827}">
      <dgm:prSet phldrT="[Text]"/>
      <dgm:spPr/>
      <dgm:t>
        <a:bodyPr/>
        <a:lstStyle/>
        <a:p>
          <a:r>
            <a:rPr lang="en-IN" b="0" i="0" dirty="0" smtClean="0"/>
            <a:t>Tax Treatment</a:t>
          </a:r>
          <a:endParaRPr lang="en-IN" dirty="0"/>
        </a:p>
      </dgm:t>
    </dgm:pt>
    <dgm:pt modelId="{209EFD98-B4AC-41BB-B8A7-1045C7BDAE82}" type="parTrans" cxnId="{63D5DB56-0312-4242-B237-132736DBB555}">
      <dgm:prSet/>
      <dgm:spPr/>
      <dgm:t>
        <a:bodyPr/>
        <a:lstStyle/>
        <a:p>
          <a:endParaRPr lang="en-IN"/>
        </a:p>
      </dgm:t>
    </dgm:pt>
    <dgm:pt modelId="{0EA84692-B326-4E70-8E89-C01A14CEB318}" type="sibTrans" cxnId="{63D5DB56-0312-4242-B237-132736DBB555}">
      <dgm:prSet/>
      <dgm:spPr/>
      <dgm:t>
        <a:bodyPr/>
        <a:lstStyle/>
        <a:p>
          <a:endParaRPr lang="en-IN"/>
        </a:p>
      </dgm:t>
    </dgm:pt>
    <dgm:pt modelId="{B6478E41-5E25-472F-B93D-2C3F838BE2FD}">
      <dgm:prSet phldrT="[Text]"/>
      <dgm:spPr/>
      <dgm:t>
        <a:bodyPr/>
        <a:lstStyle/>
        <a:p>
          <a:r>
            <a:rPr lang="en-IN" b="0" i="0" dirty="0" smtClean="0"/>
            <a:t>NRE account is Tax free (no Income tax, wealth tax and gift tax) in India</a:t>
          </a:r>
          <a:endParaRPr lang="en-IN" dirty="0"/>
        </a:p>
      </dgm:t>
    </dgm:pt>
    <dgm:pt modelId="{E12137CB-5C01-4773-8B96-C284AF60C51B}" type="parTrans" cxnId="{B1B567EF-4D3F-4AC3-8C69-E8A03321041C}">
      <dgm:prSet/>
      <dgm:spPr/>
      <dgm:t>
        <a:bodyPr/>
        <a:lstStyle/>
        <a:p>
          <a:endParaRPr lang="en-IN"/>
        </a:p>
      </dgm:t>
    </dgm:pt>
    <dgm:pt modelId="{79706EC4-8151-432D-9372-032483D51E7E}" type="sibTrans" cxnId="{B1B567EF-4D3F-4AC3-8C69-E8A03321041C}">
      <dgm:prSet/>
      <dgm:spPr/>
      <dgm:t>
        <a:bodyPr/>
        <a:lstStyle/>
        <a:p>
          <a:endParaRPr lang="en-IN"/>
        </a:p>
      </dgm:t>
    </dgm:pt>
    <dgm:pt modelId="{34A853DE-D666-4FE3-8D82-B4E8D683072D}">
      <dgm:prSet phldrT="[Text]"/>
      <dgm:spPr/>
      <dgm:t>
        <a:bodyPr/>
        <a:lstStyle/>
        <a:p>
          <a:r>
            <a:rPr lang="en-IN" b="0" i="0" dirty="0" smtClean="0"/>
            <a:t>interest earned in NRO account and credit balances are subject to respective income tax bracket and are also subject to applicable wealth and gift tax</a:t>
          </a:r>
          <a:endParaRPr lang="en-IN" dirty="0"/>
        </a:p>
      </dgm:t>
    </dgm:pt>
    <dgm:pt modelId="{A5DB7ACE-6467-4EB8-A11D-76C4E0AC279F}" type="parTrans" cxnId="{82102A83-0AD0-49C1-8EF3-A7A14ECBAAF1}">
      <dgm:prSet/>
      <dgm:spPr/>
      <dgm:t>
        <a:bodyPr/>
        <a:lstStyle/>
        <a:p>
          <a:endParaRPr lang="en-IN"/>
        </a:p>
      </dgm:t>
    </dgm:pt>
    <dgm:pt modelId="{B8ED9F2D-E493-42EC-B74A-C229C33B0845}" type="sibTrans" cxnId="{82102A83-0AD0-49C1-8EF3-A7A14ECBAAF1}">
      <dgm:prSet/>
      <dgm:spPr/>
      <dgm:t>
        <a:bodyPr/>
        <a:lstStyle/>
        <a:p>
          <a:endParaRPr lang="en-IN"/>
        </a:p>
      </dgm:t>
    </dgm:pt>
    <dgm:pt modelId="{8784884C-4D26-44C2-A602-71556D00898B}" type="pres">
      <dgm:prSet presAssocID="{64885EF2-9387-409D-B4F4-764C2A31FA1D}" presName="Name0" presStyleCnt="0">
        <dgm:presLayoutVars>
          <dgm:dir/>
          <dgm:animLvl val="lvl"/>
          <dgm:resizeHandles val="exact"/>
        </dgm:presLayoutVars>
      </dgm:prSet>
      <dgm:spPr/>
      <dgm:t>
        <a:bodyPr/>
        <a:lstStyle/>
        <a:p>
          <a:endParaRPr lang="en-IN"/>
        </a:p>
      </dgm:t>
    </dgm:pt>
    <dgm:pt modelId="{497F6F88-915B-4883-A329-7693697986BA}" type="pres">
      <dgm:prSet presAssocID="{D0CD40ED-18DE-4E49-9DBA-775CE4BEC827}" presName="boxAndChildren" presStyleCnt="0"/>
      <dgm:spPr/>
    </dgm:pt>
    <dgm:pt modelId="{FF4926E1-4AC5-4DEF-A17B-5D2575A37C98}" type="pres">
      <dgm:prSet presAssocID="{D0CD40ED-18DE-4E49-9DBA-775CE4BEC827}" presName="parentTextBox" presStyleLbl="node1" presStyleIdx="0" presStyleCnt="2"/>
      <dgm:spPr/>
      <dgm:t>
        <a:bodyPr/>
        <a:lstStyle/>
        <a:p>
          <a:endParaRPr lang="en-IN"/>
        </a:p>
      </dgm:t>
    </dgm:pt>
    <dgm:pt modelId="{65A24A36-2F90-4651-9448-D33BE7A5DD80}" type="pres">
      <dgm:prSet presAssocID="{D0CD40ED-18DE-4E49-9DBA-775CE4BEC827}" presName="entireBox" presStyleLbl="node1" presStyleIdx="0" presStyleCnt="2"/>
      <dgm:spPr/>
      <dgm:t>
        <a:bodyPr/>
        <a:lstStyle/>
        <a:p>
          <a:endParaRPr lang="en-IN"/>
        </a:p>
      </dgm:t>
    </dgm:pt>
    <dgm:pt modelId="{E9109517-8F7A-4B39-9C44-E9B6DFC97C1E}" type="pres">
      <dgm:prSet presAssocID="{D0CD40ED-18DE-4E49-9DBA-775CE4BEC827}" presName="descendantBox" presStyleCnt="0"/>
      <dgm:spPr/>
    </dgm:pt>
    <dgm:pt modelId="{9C1D7AAA-E722-4A8E-A8A9-B11CBF6CE727}" type="pres">
      <dgm:prSet presAssocID="{B6478E41-5E25-472F-B93D-2C3F838BE2FD}" presName="childTextBox" presStyleLbl="fgAccFollowNode1" presStyleIdx="0" presStyleCnt="4">
        <dgm:presLayoutVars>
          <dgm:bulletEnabled val="1"/>
        </dgm:presLayoutVars>
      </dgm:prSet>
      <dgm:spPr/>
      <dgm:t>
        <a:bodyPr/>
        <a:lstStyle/>
        <a:p>
          <a:endParaRPr lang="en-IN"/>
        </a:p>
      </dgm:t>
    </dgm:pt>
    <dgm:pt modelId="{C871BF6F-1B9F-46C4-92F6-5C9B9573A950}" type="pres">
      <dgm:prSet presAssocID="{34A853DE-D666-4FE3-8D82-B4E8D683072D}" presName="childTextBox" presStyleLbl="fgAccFollowNode1" presStyleIdx="1" presStyleCnt="4">
        <dgm:presLayoutVars>
          <dgm:bulletEnabled val="1"/>
        </dgm:presLayoutVars>
      </dgm:prSet>
      <dgm:spPr/>
      <dgm:t>
        <a:bodyPr/>
        <a:lstStyle/>
        <a:p>
          <a:endParaRPr lang="en-IN"/>
        </a:p>
      </dgm:t>
    </dgm:pt>
    <dgm:pt modelId="{99732454-82BD-4DDC-8E87-3429189E0098}" type="pres">
      <dgm:prSet presAssocID="{14A2B65F-5CA7-419D-A4FC-C36D2D775127}" presName="sp" presStyleCnt="0"/>
      <dgm:spPr/>
    </dgm:pt>
    <dgm:pt modelId="{182DCEE1-7B2A-408D-8601-9334C96B87D0}" type="pres">
      <dgm:prSet presAssocID="{ACE2CED6-5760-41AE-A44E-5CDCD239D416}" presName="arrowAndChildren" presStyleCnt="0"/>
      <dgm:spPr/>
    </dgm:pt>
    <dgm:pt modelId="{DED2B956-1A0D-43CA-B344-3B0118BB7F6E}" type="pres">
      <dgm:prSet presAssocID="{ACE2CED6-5760-41AE-A44E-5CDCD239D416}" presName="parentTextArrow" presStyleLbl="node1" presStyleIdx="0" presStyleCnt="2"/>
      <dgm:spPr/>
      <dgm:t>
        <a:bodyPr/>
        <a:lstStyle/>
        <a:p>
          <a:endParaRPr lang="en-IN"/>
        </a:p>
      </dgm:t>
    </dgm:pt>
    <dgm:pt modelId="{A037D177-B9A7-477B-9839-865F9374C367}" type="pres">
      <dgm:prSet presAssocID="{ACE2CED6-5760-41AE-A44E-5CDCD239D416}" presName="arrow" presStyleLbl="node1" presStyleIdx="1" presStyleCnt="2" custScaleY="68040"/>
      <dgm:spPr/>
      <dgm:t>
        <a:bodyPr/>
        <a:lstStyle/>
        <a:p>
          <a:endParaRPr lang="en-IN"/>
        </a:p>
      </dgm:t>
    </dgm:pt>
    <dgm:pt modelId="{BFF0909F-FF73-44F5-99FB-A5AFDF9C5431}" type="pres">
      <dgm:prSet presAssocID="{ACE2CED6-5760-41AE-A44E-5CDCD239D416}" presName="descendantArrow" presStyleCnt="0"/>
      <dgm:spPr/>
    </dgm:pt>
    <dgm:pt modelId="{659C98CF-2C4A-48F0-B019-2E682F91C282}" type="pres">
      <dgm:prSet presAssocID="{98B2F1A1-5496-4D33-8893-0BAC65AF144E}" presName="childTextArrow" presStyleLbl="fgAccFollowNode1" presStyleIdx="2" presStyleCnt="4">
        <dgm:presLayoutVars>
          <dgm:bulletEnabled val="1"/>
        </dgm:presLayoutVars>
      </dgm:prSet>
      <dgm:spPr/>
      <dgm:t>
        <a:bodyPr/>
        <a:lstStyle/>
        <a:p>
          <a:endParaRPr lang="en-IN"/>
        </a:p>
      </dgm:t>
    </dgm:pt>
    <dgm:pt modelId="{B84F9E83-7769-4F6D-924E-CF25B177EE32}" type="pres">
      <dgm:prSet presAssocID="{695D2AAF-AC13-4ACE-BF72-0E47138C4D49}" presName="childTextArrow" presStyleLbl="fgAccFollowNode1" presStyleIdx="3" presStyleCnt="4">
        <dgm:presLayoutVars>
          <dgm:bulletEnabled val="1"/>
        </dgm:presLayoutVars>
      </dgm:prSet>
      <dgm:spPr/>
      <dgm:t>
        <a:bodyPr/>
        <a:lstStyle/>
        <a:p>
          <a:endParaRPr lang="en-IN"/>
        </a:p>
      </dgm:t>
    </dgm:pt>
  </dgm:ptLst>
  <dgm:cxnLst>
    <dgm:cxn modelId="{284A7458-F000-41DD-8056-C74AA16EB35A}" type="presOf" srcId="{D0CD40ED-18DE-4E49-9DBA-775CE4BEC827}" destId="{65A24A36-2F90-4651-9448-D33BE7A5DD80}" srcOrd="1" destOrd="0" presId="urn:microsoft.com/office/officeart/2005/8/layout/process4"/>
    <dgm:cxn modelId="{FEFD452E-8634-4875-970B-1D6545219980}" srcId="{ACE2CED6-5760-41AE-A44E-5CDCD239D416}" destId="{98B2F1A1-5496-4D33-8893-0BAC65AF144E}" srcOrd="0" destOrd="0" parTransId="{7393DCE6-C6B1-40F7-A01D-0CC5CB1003B2}" sibTransId="{82F6B6FE-86C3-4DF9-A015-56446901A8C1}"/>
    <dgm:cxn modelId="{4D328F97-66A6-4EFA-8242-38A2AAF49D66}" type="presOf" srcId="{64885EF2-9387-409D-B4F4-764C2A31FA1D}" destId="{8784884C-4D26-44C2-A602-71556D00898B}" srcOrd="0" destOrd="0" presId="urn:microsoft.com/office/officeart/2005/8/layout/process4"/>
    <dgm:cxn modelId="{63D5DB56-0312-4242-B237-132736DBB555}" srcId="{64885EF2-9387-409D-B4F4-764C2A31FA1D}" destId="{D0CD40ED-18DE-4E49-9DBA-775CE4BEC827}" srcOrd="1" destOrd="0" parTransId="{209EFD98-B4AC-41BB-B8A7-1045C7BDAE82}" sibTransId="{0EA84692-B326-4E70-8E89-C01A14CEB318}"/>
    <dgm:cxn modelId="{AE1CF1B8-FEEB-47C7-A089-0C34C2E230EA}" type="presOf" srcId="{ACE2CED6-5760-41AE-A44E-5CDCD239D416}" destId="{A037D177-B9A7-477B-9839-865F9374C367}" srcOrd="1" destOrd="0" presId="urn:microsoft.com/office/officeart/2005/8/layout/process4"/>
    <dgm:cxn modelId="{D65C7EEA-94B2-440B-8ECA-7834305E15E1}" type="presOf" srcId="{B6478E41-5E25-472F-B93D-2C3F838BE2FD}" destId="{9C1D7AAA-E722-4A8E-A8A9-B11CBF6CE727}" srcOrd="0" destOrd="0" presId="urn:microsoft.com/office/officeart/2005/8/layout/process4"/>
    <dgm:cxn modelId="{8DC114C3-5F8F-4F82-A478-8170ABE13957}" type="presOf" srcId="{D0CD40ED-18DE-4E49-9DBA-775CE4BEC827}" destId="{FF4926E1-4AC5-4DEF-A17B-5D2575A37C98}" srcOrd="0" destOrd="0" presId="urn:microsoft.com/office/officeart/2005/8/layout/process4"/>
    <dgm:cxn modelId="{4F140D78-6127-4787-AD54-80C8FD82F22F}" type="presOf" srcId="{98B2F1A1-5496-4D33-8893-0BAC65AF144E}" destId="{659C98CF-2C4A-48F0-B019-2E682F91C282}" srcOrd="0" destOrd="0" presId="urn:microsoft.com/office/officeart/2005/8/layout/process4"/>
    <dgm:cxn modelId="{82102A83-0AD0-49C1-8EF3-A7A14ECBAAF1}" srcId="{D0CD40ED-18DE-4E49-9DBA-775CE4BEC827}" destId="{34A853DE-D666-4FE3-8D82-B4E8D683072D}" srcOrd="1" destOrd="0" parTransId="{A5DB7ACE-6467-4EB8-A11D-76C4E0AC279F}" sibTransId="{B8ED9F2D-E493-42EC-B74A-C229C33B0845}"/>
    <dgm:cxn modelId="{12C6DDCB-227B-4B88-861B-8EE276BA062B}" type="presOf" srcId="{695D2AAF-AC13-4ACE-BF72-0E47138C4D49}" destId="{B84F9E83-7769-4F6D-924E-CF25B177EE32}" srcOrd="0" destOrd="0" presId="urn:microsoft.com/office/officeart/2005/8/layout/process4"/>
    <dgm:cxn modelId="{F9A59467-F325-42C2-8267-5864CB81A4CC}" srcId="{64885EF2-9387-409D-B4F4-764C2A31FA1D}" destId="{ACE2CED6-5760-41AE-A44E-5CDCD239D416}" srcOrd="0" destOrd="0" parTransId="{C5CD62B5-F4EE-4AD3-843F-305737E6678F}" sibTransId="{14A2B65F-5CA7-419D-A4FC-C36D2D775127}"/>
    <dgm:cxn modelId="{0D477E5F-895E-465B-B2F5-4AFB95CA35E4}" type="presOf" srcId="{34A853DE-D666-4FE3-8D82-B4E8D683072D}" destId="{C871BF6F-1B9F-46C4-92F6-5C9B9573A950}" srcOrd="0" destOrd="0" presId="urn:microsoft.com/office/officeart/2005/8/layout/process4"/>
    <dgm:cxn modelId="{31354E3F-0EE8-4923-8203-272615AEDD9B}" type="presOf" srcId="{ACE2CED6-5760-41AE-A44E-5CDCD239D416}" destId="{DED2B956-1A0D-43CA-B344-3B0118BB7F6E}" srcOrd="0" destOrd="0" presId="urn:microsoft.com/office/officeart/2005/8/layout/process4"/>
    <dgm:cxn modelId="{B1B567EF-4D3F-4AC3-8C69-E8A03321041C}" srcId="{D0CD40ED-18DE-4E49-9DBA-775CE4BEC827}" destId="{B6478E41-5E25-472F-B93D-2C3F838BE2FD}" srcOrd="0" destOrd="0" parTransId="{E12137CB-5C01-4773-8B96-C284AF60C51B}" sibTransId="{79706EC4-8151-432D-9372-032483D51E7E}"/>
    <dgm:cxn modelId="{9714E9A7-6BDD-4A5F-B4DF-EA642B488B50}" srcId="{ACE2CED6-5760-41AE-A44E-5CDCD239D416}" destId="{695D2AAF-AC13-4ACE-BF72-0E47138C4D49}" srcOrd="1" destOrd="0" parTransId="{9B6B7E07-7819-4C35-9B59-80969125DF00}" sibTransId="{8D77D1E8-661A-4659-94B3-A33178C84AB0}"/>
    <dgm:cxn modelId="{90679AB2-DDDC-4836-9B23-E521CE2F8B06}" type="presParOf" srcId="{8784884C-4D26-44C2-A602-71556D00898B}" destId="{497F6F88-915B-4883-A329-7693697986BA}" srcOrd="0" destOrd="0" presId="urn:microsoft.com/office/officeart/2005/8/layout/process4"/>
    <dgm:cxn modelId="{6A7E70AE-7D0C-405B-8792-9B4BD8DE1D08}" type="presParOf" srcId="{497F6F88-915B-4883-A329-7693697986BA}" destId="{FF4926E1-4AC5-4DEF-A17B-5D2575A37C98}" srcOrd="0" destOrd="0" presId="urn:microsoft.com/office/officeart/2005/8/layout/process4"/>
    <dgm:cxn modelId="{C6E6C9AE-F0FF-428F-80FD-A183B6E462C6}" type="presParOf" srcId="{497F6F88-915B-4883-A329-7693697986BA}" destId="{65A24A36-2F90-4651-9448-D33BE7A5DD80}" srcOrd="1" destOrd="0" presId="urn:microsoft.com/office/officeart/2005/8/layout/process4"/>
    <dgm:cxn modelId="{EC392027-ED80-4761-AF91-7317CFB1387F}" type="presParOf" srcId="{497F6F88-915B-4883-A329-7693697986BA}" destId="{E9109517-8F7A-4B39-9C44-E9B6DFC97C1E}" srcOrd="2" destOrd="0" presId="urn:microsoft.com/office/officeart/2005/8/layout/process4"/>
    <dgm:cxn modelId="{39FC3E0E-3087-4043-BE3E-86936A462D43}" type="presParOf" srcId="{E9109517-8F7A-4B39-9C44-E9B6DFC97C1E}" destId="{9C1D7AAA-E722-4A8E-A8A9-B11CBF6CE727}" srcOrd="0" destOrd="0" presId="urn:microsoft.com/office/officeart/2005/8/layout/process4"/>
    <dgm:cxn modelId="{D99DD5E7-24F8-455F-93CF-221E6AD453B7}" type="presParOf" srcId="{E9109517-8F7A-4B39-9C44-E9B6DFC97C1E}" destId="{C871BF6F-1B9F-46C4-92F6-5C9B9573A950}" srcOrd="1" destOrd="0" presId="urn:microsoft.com/office/officeart/2005/8/layout/process4"/>
    <dgm:cxn modelId="{BD58E522-38A3-4876-91C5-D0F8959AD23A}" type="presParOf" srcId="{8784884C-4D26-44C2-A602-71556D00898B}" destId="{99732454-82BD-4DDC-8E87-3429189E0098}" srcOrd="1" destOrd="0" presId="urn:microsoft.com/office/officeart/2005/8/layout/process4"/>
    <dgm:cxn modelId="{F6ACA94C-4A2C-4FAD-9A4E-AD54CE52643C}" type="presParOf" srcId="{8784884C-4D26-44C2-A602-71556D00898B}" destId="{182DCEE1-7B2A-408D-8601-9334C96B87D0}" srcOrd="2" destOrd="0" presId="urn:microsoft.com/office/officeart/2005/8/layout/process4"/>
    <dgm:cxn modelId="{25095C56-54E4-4719-9EF3-4DA8B9FA7CEA}" type="presParOf" srcId="{182DCEE1-7B2A-408D-8601-9334C96B87D0}" destId="{DED2B956-1A0D-43CA-B344-3B0118BB7F6E}" srcOrd="0" destOrd="0" presId="urn:microsoft.com/office/officeart/2005/8/layout/process4"/>
    <dgm:cxn modelId="{BA386A78-A7CC-45E7-9A2A-6F93C3DA0370}" type="presParOf" srcId="{182DCEE1-7B2A-408D-8601-9334C96B87D0}" destId="{A037D177-B9A7-477B-9839-865F9374C367}" srcOrd="1" destOrd="0" presId="urn:microsoft.com/office/officeart/2005/8/layout/process4"/>
    <dgm:cxn modelId="{FB2DF6AA-197B-4D58-80DF-3ED47B617851}" type="presParOf" srcId="{182DCEE1-7B2A-408D-8601-9334C96B87D0}" destId="{BFF0909F-FF73-44F5-99FB-A5AFDF9C5431}" srcOrd="2" destOrd="0" presId="urn:microsoft.com/office/officeart/2005/8/layout/process4"/>
    <dgm:cxn modelId="{6D4AB46E-3540-4FA6-9720-127BE2A97982}" type="presParOf" srcId="{BFF0909F-FF73-44F5-99FB-A5AFDF9C5431}" destId="{659C98CF-2C4A-48F0-B019-2E682F91C282}" srcOrd="0" destOrd="0" presId="urn:microsoft.com/office/officeart/2005/8/layout/process4"/>
    <dgm:cxn modelId="{07FDA5D0-D206-4071-8DE0-AB1F94EB3CD9}" type="presParOf" srcId="{BFF0909F-FF73-44F5-99FB-A5AFDF9C5431}" destId="{B84F9E83-7769-4F6D-924E-CF25B177EE32}"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4885EF2-9387-409D-B4F4-764C2A31FA1D}" type="doc">
      <dgm:prSet loTypeId="urn:microsoft.com/office/officeart/2005/8/layout/process4" loCatId="list" qsTypeId="urn:microsoft.com/office/officeart/2005/8/quickstyle/simple1" qsCatId="simple" csTypeId="urn:microsoft.com/office/officeart/2005/8/colors/accent0_1" csCatId="mainScheme" phldr="1"/>
      <dgm:spPr/>
      <dgm:t>
        <a:bodyPr/>
        <a:lstStyle/>
        <a:p>
          <a:endParaRPr lang="en-IN"/>
        </a:p>
      </dgm:t>
    </dgm:pt>
    <dgm:pt modelId="{ACE2CED6-5760-41AE-A44E-5CDCD239D416}">
      <dgm:prSet phldrT="[Text]"/>
      <dgm:spPr/>
      <dgm:t>
        <a:bodyPr/>
        <a:lstStyle/>
        <a:p>
          <a:r>
            <a:rPr lang="en-IN" b="0" i="0" dirty="0" smtClean="0"/>
            <a:t>Deposit of Rupee funds generated in India</a:t>
          </a:r>
          <a:endParaRPr lang="en-IN" dirty="0"/>
        </a:p>
      </dgm:t>
    </dgm:pt>
    <dgm:pt modelId="{C5CD62B5-F4EE-4AD3-843F-305737E6678F}" type="parTrans" cxnId="{F9A59467-F325-42C2-8267-5864CB81A4CC}">
      <dgm:prSet/>
      <dgm:spPr/>
      <dgm:t>
        <a:bodyPr/>
        <a:lstStyle/>
        <a:p>
          <a:endParaRPr lang="en-IN"/>
        </a:p>
      </dgm:t>
    </dgm:pt>
    <dgm:pt modelId="{14A2B65F-5CA7-419D-A4FC-C36D2D775127}" type="sibTrans" cxnId="{F9A59467-F325-42C2-8267-5864CB81A4CC}">
      <dgm:prSet/>
      <dgm:spPr/>
      <dgm:t>
        <a:bodyPr/>
        <a:lstStyle/>
        <a:p>
          <a:endParaRPr lang="en-IN"/>
        </a:p>
      </dgm:t>
    </dgm:pt>
    <dgm:pt modelId="{98B2F1A1-5496-4D33-8893-0BAC65AF144E}">
      <dgm:prSet phldrT="[Text]"/>
      <dgm:spPr/>
      <dgm:t>
        <a:bodyPr/>
        <a:lstStyle/>
        <a:p>
          <a:r>
            <a:rPr lang="en-IN" b="0" i="0" dirty="0" smtClean="0"/>
            <a:t>Deposit of such earnings is not permitted in NRE account.</a:t>
          </a:r>
          <a:endParaRPr lang="en-IN" dirty="0"/>
        </a:p>
      </dgm:t>
    </dgm:pt>
    <dgm:pt modelId="{7393DCE6-C6B1-40F7-A01D-0CC5CB1003B2}" type="parTrans" cxnId="{FEFD452E-8634-4875-970B-1D6545219980}">
      <dgm:prSet/>
      <dgm:spPr/>
      <dgm:t>
        <a:bodyPr/>
        <a:lstStyle/>
        <a:p>
          <a:endParaRPr lang="en-IN"/>
        </a:p>
      </dgm:t>
    </dgm:pt>
    <dgm:pt modelId="{82F6B6FE-86C3-4DF9-A015-56446901A8C1}" type="sibTrans" cxnId="{FEFD452E-8634-4875-970B-1D6545219980}">
      <dgm:prSet/>
      <dgm:spPr/>
      <dgm:t>
        <a:bodyPr/>
        <a:lstStyle/>
        <a:p>
          <a:endParaRPr lang="en-IN"/>
        </a:p>
      </dgm:t>
    </dgm:pt>
    <dgm:pt modelId="{695D2AAF-AC13-4ACE-BF72-0E47138C4D49}">
      <dgm:prSet phldrT="[Text]"/>
      <dgm:spPr/>
      <dgm:t>
        <a:bodyPr/>
        <a:lstStyle/>
        <a:p>
          <a:r>
            <a:rPr lang="en-IN" b="0" i="0" dirty="0" smtClean="0"/>
            <a:t>NRI/PIO is earning income originating in India (such as salary, rent, dividends etc.) he/she is only allowed to deposit it in NRO account.</a:t>
          </a:r>
          <a:endParaRPr lang="en-IN" dirty="0"/>
        </a:p>
      </dgm:t>
    </dgm:pt>
    <dgm:pt modelId="{9B6B7E07-7819-4C35-9B59-80969125DF00}" type="parTrans" cxnId="{9714E9A7-6BDD-4A5F-B4DF-EA642B488B50}">
      <dgm:prSet/>
      <dgm:spPr/>
      <dgm:t>
        <a:bodyPr/>
        <a:lstStyle/>
        <a:p>
          <a:endParaRPr lang="en-IN"/>
        </a:p>
      </dgm:t>
    </dgm:pt>
    <dgm:pt modelId="{8D77D1E8-661A-4659-94B3-A33178C84AB0}" type="sibTrans" cxnId="{9714E9A7-6BDD-4A5F-B4DF-EA642B488B50}">
      <dgm:prSet/>
      <dgm:spPr/>
      <dgm:t>
        <a:bodyPr/>
        <a:lstStyle/>
        <a:p>
          <a:endParaRPr lang="en-IN"/>
        </a:p>
      </dgm:t>
    </dgm:pt>
    <dgm:pt modelId="{D0CD40ED-18DE-4E49-9DBA-775CE4BEC827}">
      <dgm:prSet phldrT="[Text]"/>
      <dgm:spPr/>
      <dgm:t>
        <a:bodyPr/>
        <a:lstStyle/>
        <a:p>
          <a:r>
            <a:rPr lang="en-IN" b="0" i="0" dirty="0" smtClean="0"/>
            <a:t>Joint Holding</a:t>
          </a:r>
          <a:endParaRPr lang="en-IN" dirty="0"/>
        </a:p>
      </dgm:t>
    </dgm:pt>
    <dgm:pt modelId="{209EFD98-B4AC-41BB-B8A7-1045C7BDAE82}" type="parTrans" cxnId="{63D5DB56-0312-4242-B237-132736DBB555}">
      <dgm:prSet/>
      <dgm:spPr/>
      <dgm:t>
        <a:bodyPr/>
        <a:lstStyle/>
        <a:p>
          <a:endParaRPr lang="en-IN"/>
        </a:p>
      </dgm:t>
    </dgm:pt>
    <dgm:pt modelId="{0EA84692-B326-4E70-8E89-C01A14CEB318}" type="sibTrans" cxnId="{63D5DB56-0312-4242-B237-132736DBB555}">
      <dgm:prSet/>
      <dgm:spPr/>
      <dgm:t>
        <a:bodyPr/>
        <a:lstStyle/>
        <a:p>
          <a:endParaRPr lang="en-IN"/>
        </a:p>
      </dgm:t>
    </dgm:pt>
    <dgm:pt modelId="{B6478E41-5E25-472F-B93D-2C3F838BE2FD}">
      <dgm:prSet phldrT="[Text]"/>
      <dgm:spPr/>
      <dgm:t>
        <a:bodyPr/>
        <a:lstStyle/>
        <a:p>
          <a:r>
            <a:rPr lang="en-IN" b="0" i="0" dirty="0" smtClean="0"/>
            <a:t>NRE account can be jointly held with another NRI but not with resident Indian.</a:t>
          </a:r>
          <a:endParaRPr lang="en-IN" dirty="0"/>
        </a:p>
      </dgm:t>
    </dgm:pt>
    <dgm:pt modelId="{E12137CB-5C01-4773-8B96-C284AF60C51B}" type="parTrans" cxnId="{B1B567EF-4D3F-4AC3-8C69-E8A03321041C}">
      <dgm:prSet/>
      <dgm:spPr/>
      <dgm:t>
        <a:bodyPr/>
        <a:lstStyle/>
        <a:p>
          <a:endParaRPr lang="en-IN"/>
        </a:p>
      </dgm:t>
    </dgm:pt>
    <dgm:pt modelId="{79706EC4-8151-432D-9372-032483D51E7E}" type="sibTrans" cxnId="{B1B567EF-4D3F-4AC3-8C69-E8A03321041C}">
      <dgm:prSet/>
      <dgm:spPr/>
      <dgm:t>
        <a:bodyPr/>
        <a:lstStyle/>
        <a:p>
          <a:endParaRPr lang="en-IN"/>
        </a:p>
      </dgm:t>
    </dgm:pt>
    <dgm:pt modelId="{34A853DE-D666-4FE3-8D82-B4E8D683072D}">
      <dgm:prSet phldrT="[Text]"/>
      <dgm:spPr/>
      <dgm:t>
        <a:bodyPr/>
        <a:lstStyle/>
        <a:p>
          <a:r>
            <a:rPr lang="en-IN" b="0" i="0" dirty="0" smtClean="0"/>
            <a:t>NRO account can be held with NRI as well as resident Indian (close relative) as defined under Section 6 of the Companies Act 1956.</a:t>
          </a:r>
          <a:endParaRPr lang="en-IN" dirty="0"/>
        </a:p>
      </dgm:t>
    </dgm:pt>
    <dgm:pt modelId="{A5DB7ACE-6467-4EB8-A11D-76C4E0AC279F}" type="parTrans" cxnId="{82102A83-0AD0-49C1-8EF3-A7A14ECBAAF1}">
      <dgm:prSet/>
      <dgm:spPr/>
      <dgm:t>
        <a:bodyPr/>
        <a:lstStyle/>
        <a:p>
          <a:endParaRPr lang="en-IN"/>
        </a:p>
      </dgm:t>
    </dgm:pt>
    <dgm:pt modelId="{B8ED9F2D-E493-42EC-B74A-C229C33B0845}" type="sibTrans" cxnId="{82102A83-0AD0-49C1-8EF3-A7A14ECBAAF1}">
      <dgm:prSet/>
      <dgm:spPr/>
      <dgm:t>
        <a:bodyPr/>
        <a:lstStyle/>
        <a:p>
          <a:endParaRPr lang="en-IN"/>
        </a:p>
      </dgm:t>
    </dgm:pt>
    <dgm:pt modelId="{8784884C-4D26-44C2-A602-71556D00898B}" type="pres">
      <dgm:prSet presAssocID="{64885EF2-9387-409D-B4F4-764C2A31FA1D}" presName="Name0" presStyleCnt="0">
        <dgm:presLayoutVars>
          <dgm:dir/>
          <dgm:animLvl val="lvl"/>
          <dgm:resizeHandles val="exact"/>
        </dgm:presLayoutVars>
      </dgm:prSet>
      <dgm:spPr/>
      <dgm:t>
        <a:bodyPr/>
        <a:lstStyle/>
        <a:p>
          <a:endParaRPr lang="en-IN"/>
        </a:p>
      </dgm:t>
    </dgm:pt>
    <dgm:pt modelId="{497F6F88-915B-4883-A329-7693697986BA}" type="pres">
      <dgm:prSet presAssocID="{D0CD40ED-18DE-4E49-9DBA-775CE4BEC827}" presName="boxAndChildren" presStyleCnt="0"/>
      <dgm:spPr/>
    </dgm:pt>
    <dgm:pt modelId="{FF4926E1-4AC5-4DEF-A17B-5D2575A37C98}" type="pres">
      <dgm:prSet presAssocID="{D0CD40ED-18DE-4E49-9DBA-775CE4BEC827}" presName="parentTextBox" presStyleLbl="node1" presStyleIdx="0" presStyleCnt="2"/>
      <dgm:spPr/>
      <dgm:t>
        <a:bodyPr/>
        <a:lstStyle/>
        <a:p>
          <a:endParaRPr lang="en-IN"/>
        </a:p>
      </dgm:t>
    </dgm:pt>
    <dgm:pt modelId="{65A24A36-2F90-4651-9448-D33BE7A5DD80}" type="pres">
      <dgm:prSet presAssocID="{D0CD40ED-18DE-4E49-9DBA-775CE4BEC827}" presName="entireBox" presStyleLbl="node1" presStyleIdx="0" presStyleCnt="2" custLinFactNeighborX="33621" custLinFactNeighborY="1470"/>
      <dgm:spPr/>
      <dgm:t>
        <a:bodyPr/>
        <a:lstStyle/>
        <a:p>
          <a:endParaRPr lang="en-IN"/>
        </a:p>
      </dgm:t>
    </dgm:pt>
    <dgm:pt modelId="{E9109517-8F7A-4B39-9C44-E9B6DFC97C1E}" type="pres">
      <dgm:prSet presAssocID="{D0CD40ED-18DE-4E49-9DBA-775CE4BEC827}" presName="descendantBox" presStyleCnt="0"/>
      <dgm:spPr/>
    </dgm:pt>
    <dgm:pt modelId="{9C1D7AAA-E722-4A8E-A8A9-B11CBF6CE727}" type="pres">
      <dgm:prSet presAssocID="{B6478E41-5E25-472F-B93D-2C3F838BE2FD}" presName="childTextBox" presStyleLbl="fgAccFollowNode1" presStyleIdx="0" presStyleCnt="4">
        <dgm:presLayoutVars>
          <dgm:bulletEnabled val="1"/>
        </dgm:presLayoutVars>
      </dgm:prSet>
      <dgm:spPr/>
      <dgm:t>
        <a:bodyPr/>
        <a:lstStyle/>
        <a:p>
          <a:endParaRPr lang="en-IN"/>
        </a:p>
      </dgm:t>
    </dgm:pt>
    <dgm:pt modelId="{C871BF6F-1B9F-46C4-92F6-5C9B9573A950}" type="pres">
      <dgm:prSet presAssocID="{34A853DE-D666-4FE3-8D82-B4E8D683072D}" presName="childTextBox" presStyleLbl="fgAccFollowNode1" presStyleIdx="1" presStyleCnt="4">
        <dgm:presLayoutVars>
          <dgm:bulletEnabled val="1"/>
        </dgm:presLayoutVars>
      </dgm:prSet>
      <dgm:spPr/>
      <dgm:t>
        <a:bodyPr/>
        <a:lstStyle/>
        <a:p>
          <a:endParaRPr lang="en-IN"/>
        </a:p>
      </dgm:t>
    </dgm:pt>
    <dgm:pt modelId="{99732454-82BD-4DDC-8E87-3429189E0098}" type="pres">
      <dgm:prSet presAssocID="{14A2B65F-5CA7-419D-A4FC-C36D2D775127}" presName="sp" presStyleCnt="0"/>
      <dgm:spPr/>
    </dgm:pt>
    <dgm:pt modelId="{182DCEE1-7B2A-408D-8601-9334C96B87D0}" type="pres">
      <dgm:prSet presAssocID="{ACE2CED6-5760-41AE-A44E-5CDCD239D416}" presName="arrowAndChildren" presStyleCnt="0"/>
      <dgm:spPr/>
    </dgm:pt>
    <dgm:pt modelId="{DED2B956-1A0D-43CA-B344-3B0118BB7F6E}" type="pres">
      <dgm:prSet presAssocID="{ACE2CED6-5760-41AE-A44E-5CDCD239D416}" presName="parentTextArrow" presStyleLbl="node1" presStyleIdx="0" presStyleCnt="2"/>
      <dgm:spPr/>
      <dgm:t>
        <a:bodyPr/>
        <a:lstStyle/>
        <a:p>
          <a:endParaRPr lang="en-IN"/>
        </a:p>
      </dgm:t>
    </dgm:pt>
    <dgm:pt modelId="{A037D177-B9A7-477B-9839-865F9374C367}" type="pres">
      <dgm:prSet presAssocID="{ACE2CED6-5760-41AE-A44E-5CDCD239D416}" presName="arrow" presStyleLbl="node1" presStyleIdx="1" presStyleCnt="2"/>
      <dgm:spPr/>
      <dgm:t>
        <a:bodyPr/>
        <a:lstStyle/>
        <a:p>
          <a:endParaRPr lang="en-IN"/>
        </a:p>
      </dgm:t>
    </dgm:pt>
    <dgm:pt modelId="{BFF0909F-FF73-44F5-99FB-A5AFDF9C5431}" type="pres">
      <dgm:prSet presAssocID="{ACE2CED6-5760-41AE-A44E-5CDCD239D416}" presName="descendantArrow" presStyleCnt="0"/>
      <dgm:spPr/>
    </dgm:pt>
    <dgm:pt modelId="{659C98CF-2C4A-48F0-B019-2E682F91C282}" type="pres">
      <dgm:prSet presAssocID="{98B2F1A1-5496-4D33-8893-0BAC65AF144E}" presName="childTextArrow" presStyleLbl="fgAccFollowNode1" presStyleIdx="2" presStyleCnt="4">
        <dgm:presLayoutVars>
          <dgm:bulletEnabled val="1"/>
        </dgm:presLayoutVars>
      </dgm:prSet>
      <dgm:spPr/>
      <dgm:t>
        <a:bodyPr/>
        <a:lstStyle/>
        <a:p>
          <a:endParaRPr lang="en-IN"/>
        </a:p>
      </dgm:t>
    </dgm:pt>
    <dgm:pt modelId="{B84F9E83-7769-4F6D-924E-CF25B177EE32}" type="pres">
      <dgm:prSet presAssocID="{695D2AAF-AC13-4ACE-BF72-0E47138C4D49}" presName="childTextArrow" presStyleLbl="fgAccFollowNode1" presStyleIdx="3" presStyleCnt="4">
        <dgm:presLayoutVars>
          <dgm:bulletEnabled val="1"/>
        </dgm:presLayoutVars>
      </dgm:prSet>
      <dgm:spPr/>
      <dgm:t>
        <a:bodyPr/>
        <a:lstStyle/>
        <a:p>
          <a:endParaRPr lang="en-IN"/>
        </a:p>
      </dgm:t>
    </dgm:pt>
  </dgm:ptLst>
  <dgm:cxnLst>
    <dgm:cxn modelId="{9C0C3337-771C-42DE-AE57-92F2C5C95AAD}" type="presOf" srcId="{B6478E41-5E25-472F-B93D-2C3F838BE2FD}" destId="{9C1D7AAA-E722-4A8E-A8A9-B11CBF6CE727}" srcOrd="0" destOrd="0" presId="urn:microsoft.com/office/officeart/2005/8/layout/process4"/>
    <dgm:cxn modelId="{FEFD452E-8634-4875-970B-1D6545219980}" srcId="{ACE2CED6-5760-41AE-A44E-5CDCD239D416}" destId="{98B2F1A1-5496-4D33-8893-0BAC65AF144E}" srcOrd="0" destOrd="0" parTransId="{7393DCE6-C6B1-40F7-A01D-0CC5CB1003B2}" sibTransId="{82F6B6FE-86C3-4DF9-A015-56446901A8C1}"/>
    <dgm:cxn modelId="{63D5DB56-0312-4242-B237-132736DBB555}" srcId="{64885EF2-9387-409D-B4F4-764C2A31FA1D}" destId="{D0CD40ED-18DE-4E49-9DBA-775CE4BEC827}" srcOrd="1" destOrd="0" parTransId="{209EFD98-B4AC-41BB-B8A7-1045C7BDAE82}" sibTransId="{0EA84692-B326-4E70-8E89-C01A14CEB318}"/>
    <dgm:cxn modelId="{8FF825EC-E77B-41A4-928A-9C9A31F85785}" type="presOf" srcId="{64885EF2-9387-409D-B4F4-764C2A31FA1D}" destId="{8784884C-4D26-44C2-A602-71556D00898B}" srcOrd="0" destOrd="0" presId="urn:microsoft.com/office/officeart/2005/8/layout/process4"/>
    <dgm:cxn modelId="{EB4F5DD6-4A01-453C-8EF7-A51DE0D35C26}" type="presOf" srcId="{ACE2CED6-5760-41AE-A44E-5CDCD239D416}" destId="{DED2B956-1A0D-43CA-B344-3B0118BB7F6E}" srcOrd="0" destOrd="0" presId="urn:microsoft.com/office/officeart/2005/8/layout/process4"/>
    <dgm:cxn modelId="{82102A83-0AD0-49C1-8EF3-A7A14ECBAAF1}" srcId="{D0CD40ED-18DE-4E49-9DBA-775CE4BEC827}" destId="{34A853DE-D666-4FE3-8D82-B4E8D683072D}" srcOrd="1" destOrd="0" parTransId="{A5DB7ACE-6467-4EB8-A11D-76C4E0AC279F}" sibTransId="{B8ED9F2D-E493-42EC-B74A-C229C33B0845}"/>
    <dgm:cxn modelId="{112DC71D-67F4-4F92-A916-B35FB282721E}" type="presOf" srcId="{98B2F1A1-5496-4D33-8893-0BAC65AF144E}" destId="{659C98CF-2C4A-48F0-B019-2E682F91C282}" srcOrd="0" destOrd="0" presId="urn:microsoft.com/office/officeart/2005/8/layout/process4"/>
    <dgm:cxn modelId="{F9A59467-F325-42C2-8267-5864CB81A4CC}" srcId="{64885EF2-9387-409D-B4F4-764C2A31FA1D}" destId="{ACE2CED6-5760-41AE-A44E-5CDCD239D416}" srcOrd="0" destOrd="0" parTransId="{C5CD62B5-F4EE-4AD3-843F-305737E6678F}" sibTransId="{14A2B65F-5CA7-419D-A4FC-C36D2D775127}"/>
    <dgm:cxn modelId="{E57BE40D-98CD-4861-9975-D8BD78C8128B}" type="presOf" srcId="{D0CD40ED-18DE-4E49-9DBA-775CE4BEC827}" destId="{FF4926E1-4AC5-4DEF-A17B-5D2575A37C98}" srcOrd="0" destOrd="0" presId="urn:microsoft.com/office/officeart/2005/8/layout/process4"/>
    <dgm:cxn modelId="{B1B567EF-4D3F-4AC3-8C69-E8A03321041C}" srcId="{D0CD40ED-18DE-4E49-9DBA-775CE4BEC827}" destId="{B6478E41-5E25-472F-B93D-2C3F838BE2FD}" srcOrd="0" destOrd="0" parTransId="{E12137CB-5C01-4773-8B96-C284AF60C51B}" sibTransId="{79706EC4-8151-432D-9372-032483D51E7E}"/>
    <dgm:cxn modelId="{B96913E3-1175-4E0B-B00B-F0691221F10C}" type="presOf" srcId="{695D2AAF-AC13-4ACE-BF72-0E47138C4D49}" destId="{B84F9E83-7769-4F6D-924E-CF25B177EE32}" srcOrd="0" destOrd="0" presId="urn:microsoft.com/office/officeart/2005/8/layout/process4"/>
    <dgm:cxn modelId="{9714E9A7-6BDD-4A5F-B4DF-EA642B488B50}" srcId="{ACE2CED6-5760-41AE-A44E-5CDCD239D416}" destId="{695D2AAF-AC13-4ACE-BF72-0E47138C4D49}" srcOrd="1" destOrd="0" parTransId="{9B6B7E07-7819-4C35-9B59-80969125DF00}" sibTransId="{8D77D1E8-661A-4659-94B3-A33178C84AB0}"/>
    <dgm:cxn modelId="{5A8B6BF5-E748-4C2E-A2CA-BF19E91B15B8}" type="presOf" srcId="{34A853DE-D666-4FE3-8D82-B4E8D683072D}" destId="{C871BF6F-1B9F-46C4-92F6-5C9B9573A950}" srcOrd="0" destOrd="0" presId="urn:microsoft.com/office/officeart/2005/8/layout/process4"/>
    <dgm:cxn modelId="{CC426CA2-1BF1-4415-93B5-E5BE50E007B9}" type="presOf" srcId="{D0CD40ED-18DE-4E49-9DBA-775CE4BEC827}" destId="{65A24A36-2F90-4651-9448-D33BE7A5DD80}" srcOrd="1" destOrd="0" presId="urn:microsoft.com/office/officeart/2005/8/layout/process4"/>
    <dgm:cxn modelId="{AA058793-E300-49A4-8F0A-CBCF33A474FF}" type="presOf" srcId="{ACE2CED6-5760-41AE-A44E-5CDCD239D416}" destId="{A037D177-B9A7-477B-9839-865F9374C367}" srcOrd="1" destOrd="0" presId="urn:microsoft.com/office/officeart/2005/8/layout/process4"/>
    <dgm:cxn modelId="{5DA766CD-A4C8-4E3B-8151-77FE39FA2F33}" type="presParOf" srcId="{8784884C-4D26-44C2-A602-71556D00898B}" destId="{497F6F88-915B-4883-A329-7693697986BA}" srcOrd="0" destOrd="0" presId="urn:microsoft.com/office/officeart/2005/8/layout/process4"/>
    <dgm:cxn modelId="{9876B2A4-799A-402B-B629-044F8D125EDF}" type="presParOf" srcId="{497F6F88-915B-4883-A329-7693697986BA}" destId="{FF4926E1-4AC5-4DEF-A17B-5D2575A37C98}" srcOrd="0" destOrd="0" presId="urn:microsoft.com/office/officeart/2005/8/layout/process4"/>
    <dgm:cxn modelId="{9D146D2E-B8FA-45B3-967A-995642A0EA8D}" type="presParOf" srcId="{497F6F88-915B-4883-A329-7693697986BA}" destId="{65A24A36-2F90-4651-9448-D33BE7A5DD80}" srcOrd="1" destOrd="0" presId="urn:microsoft.com/office/officeart/2005/8/layout/process4"/>
    <dgm:cxn modelId="{F97625A8-1B22-4CC3-9AFF-762E15F99D9B}" type="presParOf" srcId="{497F6F88-915B-4883-A329-7693697986BA}" destId="{E9109517-8F7A-4B39-9C44-E9B6DFC97C1E}" srcOrd="2" destOrd="0" presId="urn:microsoft.com/office/officeart/2005/8/layout/process4"/>
    <dgm:cxn modelId="{C4AC245B-5033-455E-8E71-C1F9290A8F19}" type="presParOf" srcId="{E9109517-8F7A-4B39-9C44-E9B6DFC97C1E}" destId="{9C1D7AAA-E722-4A8E-A8A9-B11CBF6CE727}" srcOrd="0" destOrd="0" presId="urn:microsoft.com/office/officeart/2005/8/layout/process4"/>
    <dgm:cxn modelId="{EB520328-488E-4C5C-83C8-69C63C10ADB3}" type="presParOf" srcId="{E9109517-8F7A-4B39-9C44-E9B6DFC97C1E}" destId="{C871BF6F-1B9F-46C4-92F6-5C9B9573A950}" srcOrd="1" destOrd="0" presId="urn:microsoft.com/office/officeart/2005/8/layout/process4"/>
    <dgm:cxn modelId="{5A6C535C-78E3-4321-8953-C8AD03BAB05D}" type="presParOf" srcId="{8784884C-4D26-44C2-A602-71556D00898B}" destId="{99732454-82BD-4DDC-8E87-3429189E0098}" srcOrd="1" destOrd="0" presId="urn:microsoft.com/office/officeart/2005/8/layout/process4"/>
    <dgm:cxn modelId="{5132D83A-01D7-4041-9B28-0A7A5A4FE16E}" type="presParOf" srcId="{8784884C-4D26-44C2-A602-71556D00898B}" destId="{182DCEE1-7B2A-408D-8601-9334C96B87D0}" srcOrd="2" destOrd="0" presId="urn:microsoft.com/office/officeart/2005/8/layout/process4"/>
    <dgm:cxn modelId="{5F332E84-446D-4E85-934F-0975D31208C1}" type="presParOf" srcId="{182DCEE1-7B2A-408D-8601-9334C96B87D0}" destId="{DED2B956-1A0D-43CA-B344-3B0118BB7F6E}" srcOrd="0" destOrd="0" presId="urn:microsoft.com/office/officeart/2005/8/layout/process4"/>
    <dgm:cxn modelId="{7234E6E6-34ED-466F-9871-9BB8C3735FEF}" type="presParOf" srcId="{182DCEE1-7B2A-408D-8601-9334C96B87D0}" destId="{A037D177-B9A7-477B-9839-865F9374C367}" srcOrd="1" destOrd="0" presId="urn:microsoft.com/office/officeart/2005/8/layout/process4"/>
    <dgm:cxn modelId="{2337319B-7DB4-48A6-B33E-6934C884BA4B}" type="presParOf" srcId="{182DCEE1-7B2A-408D-8601-9334C96B87D0}" destId="{BFF0909F-FF73-44F5-99FB-A5AFDF9C5431}" srcOrd="2" destOrd="0" presId="urn:microsoft.com/office/officeart/2005/8/layout/process4"/>
    <dgm:cxn modelId="{5EEBC21E-38A6-4A6F-B9B8-D0C3CD5C0210}" type="presParOf" srcId="{BFF0909F-FF73-44F5-99FB-A5AFDF9C5431}" destId="{659C98CF-2C4A-48F0-B019-2E682F91C282}" srcOrd="0" destOrd="0" presId="urn:microsoft.com/office/officeart/2005/8/layout/process4"/>
    <dgm:cxn modelId="{7A8AD558-155D-418A-8AA8-1990BC609F23}" type="presParOf" srcId="{BFF0909F-FF73-44F5-99FB-A5AFDF9C5431}" destId="{B84F9E83-7769-4F6D-924E-CF25B177EE32}"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5BF345-5DBD-4996-90DD-EABB1412F422}">
      <dsp:nvSpPr>
        <dsp:cNvPr id="0" name=""/>
        <dsp:cNvSpPr/>
      </dsp:nvSpPr>
      <dsp:spPr>
        <a:xfrm>
          <a:off x="0" y="0"/>
          <a:ext cx="8229600" cy="1316831"/>
        </a:xfrm>
        <a:prstGeom prst="rect">
          <a:avLst/>
        </a:prstGeom>
        <a:solidFill>
          <a:schemeClr val="dk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32410" tIns="232410" rIns="232410" bIns="232410" numCol="1" spcCol="1270" anchor="ctr" anchorCtr="0">
          <a:noAutofit/>
        </a:bodyPr>
        <a:lstStyle/>
        <a:p>
          <a:pPr lvl="0" algn="ctr" defTabSz="2711450">
            <a:lnSpc>
              <a:spcPct val="90000"/>
            </a:lnSpc>
            <a:spcBef>
              <a:spcPct val="0"/>
            </a:spcBef>
            <a:spcAft>
              <a:spcPct val="35000"/>
            </a:spcAft>
          </a:pPr>
          <a:r>
            <a:rPr lang="en-US" sz="6100" kern="1200" dirty="0" smtClean="0"/>
            <a:t>Controversies &amp; causes</a:t>
          </a:r>
          <a:endParaRPr lang="en-IN" sz="6100" kern="1200" dirty="0"/>
        </a:p>
      </dsp:txBody>
      <dsp:txXfrm>
        <a:off x="0" y="0"/>
        <a:ext cx="8229600" cy="1316831"/>
      </dsp:txXfrm>
    </dsp:sp>
    <dsp:sp modelId="{418BD8BD-7C23-4FD9-AF8D-FB6DE8F12D74}">
      <dsp:nvSpPr>
        <dsp:cNvPr id="0" name=""/>
        <dsp:cNvSpPr/>
      </dsp:nvSpPr>
      <dsp:spPr>
        <a:xfrm>
          <a:off x="0" y="1316831"/>
          <a:ext cx="2057399" cy="2765345"/>
        </a:xfrm>
        <a:prstGeom prst="rect">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57150" dist="38100" dir="5400000" algn="ctr" rotWithShape="0">
            <a:schemeClr val="lt1">
              <a:hueOff val="0"/>
              <a:satOff val="0"/>
              <a:lumOff val="0"/>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IN" sz="1700" b="1" i="0" kern="1200" dirty="0" smtClean="0"/>
            <a:t>No bail-out clause</a:t>
          </a:r>
          <a:endParaRPr lang="en-IN" sz="1700" kern="1200" dirty="0"/>
        </a:p>
      </dsp:txBody>
      <dsp:txXfrm>
        <a:off x="0" y="1316831"/>
        <a:ext cx="2057399" cy="2765345"/>
      </dsp:txXfrm>
    </dsp:sp>
    <dsp:sp modelId="{65FCCE2D-D8A3-401B-9629-FEB1D0848465}">
      <dsp:nvSpPr>
        <dsp:cNvPr id="0" name=""/>
        <dsp:cNvSpPr/>
      </dsp:nvSpPr>
      <dsp:spPr>
        <a:xfrm>
          <a:off x="2057400" y="1316831"/>
          <a:ext cx="2057399" cy="2765345"/>
        </a:xfrm>
        <a:prstGeom prst="rect">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57150" dist="38100" dir="5400000" algn="ctr" rotWithShape="0">
            <a:schemeClr val="lt1">
              <a:hueOff val="0"/>
              <a:satOff val="0"/>
              <a:lumOff val="0"/>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IN" sz="1700" b="0" i="0" kern="1200" smtClean="0"/>
            <a:t>annual government budget deficit should not exceed 3% of the gross domestic product (GDP) and that the gross government debt to GDP should not exceed 60% of the GD</a:t>
          </a:r>
          <a:endParaRPr lang="en-IN" sz="1700" kern="1200" dirty="0"/>
        </a:p>
      </dsp:txBody>
      <dsp:txXfrm>
        <a:off x="2057400" y="1316831"/>
        <a:ext cx="2057399" cy="2765345"/>
      </dsp:txXfrm>
    </dsp:sp>
    <dsp:sp modelId="{B07392CC-61F9-41FE-B2D2-E9D6BB6BD9D1}">
      <dsp:nvSpPr>
        <dsp:cNvPr id="0" name=""/>
        <dsp:cNvSpPr/>
      </dsp:nvSpPr>
      <dsp:spPr>
        <a:xfrm>
          <a:off x="4114800" y="1316831"/>
          <a:ext cx="2057399" cy="2765345"/>
        </a:xfrm>
        <a:prstGeom prst="rect">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57150" dist="38100" dir="5400000" algn="ctr" rotWithShape="0">
            <a:schemeClr val="lt1">
              <a:hueOff val="0"/>
              <a:satOff val="0"/>
              <a:lumOff val="0"/>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IN" sz="1700" b="1" i="0" kern="1200" dirty="0" smtClean="0"/>
            <a:t>Credit rating agencies</a:t>
          </a:r>
        </a:p>
        <a:p>
          <a:pPr lvl="0" algn="ctr" defTabSz="755650">
            <a:lnSpc>
              <a:spcPct val="90000"/>
            </a:lnSpc>
            <a:spcBef>
              <a:spcPct val="0"/>
            </a:spcBef>
            <a:spcAft>
              <a:spcPct val="35000"/>
            </a:spcAft>
          </a:pPr>
          <a:r>
            <a:rPr lang="en-IN" sz="1700" b="1" i="0" kern="1200" dirty="0" smtClean="0"/>
            <a:t>Regulatory reliance on credit ratings</a:t>
          </a:r>
          <a:endParaRPr lang="en-IN" sz="1700" kern="1200" dirty="0"/>
        </a:p>
      </dsp:txBody>
      <dsp:txXfrm>
        <a:off x="4114800" y="1316831"/>
        <a:ext cx="2057399" cy="2765345"/>
      </dsp:txXfrm>
    </dsp:sp>
    <dsp:sp modelId="{E9F6981B-66B6-4439-9373-B5EF9D2415EE}">
      <dsp:nvSpPr>
        <dsp:cNvPr id="0" name=""/>
        <dsp:cNvSpPr/>
      </dsp:nvSpPr>
      <dsp:spPr>
        <a:xfrm>
          <a:off x="6172199" y="1316831"/>
          <a:ext cx="2057399" cy="2765345"/>
        </a:xfrm>
        <a:prstGeom prst="rect">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57150" dist="38100" dir="5400000" algn="ctr" rotWithShape="0">
            <a:schemeClr val="lt1">
              <a:hueOff val="0"/>
              <a:satOff val="0"/>
              <a:lumOff val="0"/>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IN" sz="1700" b="1" i="0" kern="1200" dirty="0" smtClean="0"/>
            <a:t>Media</a:t>
          </a:r>
        </a:p>
        <a:p>
          <a:pPr lvl="0" algn="ctr" defTabSz="755650">
            <a:lnSpc>
              <a:spcPct val="90000"/>
            </a:lnSpc>
            <a:spcBef>
              <a:spcPct val="0"/>
            </a:spcBef>
            <a:spcAft>
              <a:spcPct val="35000"/>
            </a:spcAft>
          </a:pPr>
          <a:r>
            <a:rPr lang="en-IN" sz="1700" b="1" i="0" kern="1200" dirty="0" smtClean="0"/>
            <a:t>Speculators</a:t>
          </a:r>
        </a:p>
        <a:p>
          <a:pPr lvl="0" algn="ctr" defTabSz="755650">
            <a:lnSpc>
              <a:spcPct val="90000"/>
            </a:lnSpc>
            <a:spcBef>
              <a:spcPct val="0"/>
            </a:spcBef>
            <a:spcAft>
              <a:spcPct val="35000"/>
            </a:spcAft>
          </a:pPr>
          <a:r>
            <a:rPr lang="en-IN" sz="1700" b="1" i="0" kern="1200" dirty="0" smtClean="0"/>
            <a:t>Speculation about the break-up of the </a:t>
          </a:r>
          <a:r>
            <a:rPr lang="en-IN" sz="1700" b="1" i="0" kern="1200" dirty="0" err="1" smtClean="0"/>
            <a:t>eurozone</a:t>
          </a:r>
          <a:endParaRPr lang="en-IN" sz="1700" kern="1200" dirty="0"/>
        </a:p>
      </dsp:txBody>
      <dsp:txXfrm>
        <a:off x="6172199" y="1316831"/>
        <a:ext cx="2057399" cy="2765345"/>
      </dsp:txXfrm>
    </dsp:sp>
    <dsp:sp modelId="{050BF541-9962-4AB0-A1B7-8A1988BD82FA}">
      <dsp:nvSpPr>
        <dsp:cNvPr id="0" name=""/>
        <dsp:cNvSpPr/>
      </dsp:nvSpPr>
      <dsp:spPr>
        <a:xfrm>
          <a:off x="0" y="4082176"/>
          <a:ext cx="8229600" cy="307260"/>
        </a:xfrm>
        <a:prstGeom prst="rect">
          <a:avLst/>
        </a:prstGeom>
        <a:solidFill>
          <a:schemeClr val="dk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A24A36-2F90-4651-9448-D33BE7A5DD80}">
      <dsp:nvSpPr>
        <dsp:cNvPr id="0" name=""/>
        <dsp:cNvSpPr/>
      </dsp:nvSpPr>
      <dsp:spPr>
        <a:xfrm>
          <a:off x="0" y="2476150"/>
          <a:ext cx="8839200" cy="2400299"/>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472" tIns="220472" rIns="220472" bIns="220472" numCol="1" spcCol="1270" anchor="ctr" anchorCtr="0">
          <a:noAutofit/>
        </a:bodyPr>
        <a:lstStyle/>
        <a:p>
          <a:pPr lvl="0" algn="ctr" defTabSz="1377950">
            <a:lnSpc>
              <a:spcPct val="90000"/>
            </a:lnSpc>
            <a:spcBef>
              <a:spcPct val="0"/>
            </a:spcBef>
            <a:spcAft>
              <a:spcPct val="35000"/>
            </a:spcAft>
          </a:pPr>
          <a:r>
            <a:rPr lang="en-IN" sz="3100" b="0" i="0" kern="1200" dirty="0" smtClean="0"/>
            <a:t>Tax Treatment</a:t>
          </a:r>
          <a:endParaRPr lang="en-IN" sz="3100" kern="1200" dirty="0"/>
        </a:p>
      </dsp:txBody>
      <dsp:txXfrm>
        <a:off x="0" y="2476150"/>
        <a:ext cx="8839200" cy="1296161"/>
      </dsp:txXfrm>
    </dsp:sp>
    <dsp:sp modelId="{9C1D7AAA-E722-4A8E-A8A9-B11CBF6CE727}">
      <dsp:nvSpPr>
        <dsp:cNvPr id="0" name=""/>
        <dsp:cNvSpPr/>
      </dsp:nvSpPr>
      <dsp:spPr>
        <a:xfrm>
          <a:off x="0" y="3724306"/>
          <a:ext cx="4419600" cy="1104137"/>
        </a:xfrm>
        <a:prstGeom prst="rect">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9050" rIns="106680" bIns="19050" numCol="1" spcCol="1270" anchor="ctr" anchorCtr="0">
          <a:noAutofit/>
        </a:bodyPr>
        <a:lstStyle/>
        <a:p>
          <a:pPr lvl="0" algn="ctr" defTabSz="666750">
            <a:lnSpc>
              <a:spcPct val="90000"/>
            </a:lnSpc>
            <a:spcBef>
              <a:spcPct val="0"/>
            </a:spcBef>
            <a:spcAft>
              <a:spcPct val="35000"/>
            </a:spcAft>
          </a:pPr>
          <a:r>
            <a:rPr lang="en-IN" sz="1500" b="0" i="0" kern="1200" dirty="0" smtClean="0"/>
            <a:t>NRE account is Tax free (no Income tax, wealth tax and gift tax) in India</a:t>
          </a:r>
          <a:endParaRPr lang="en-IN" sz="1500" kern="1200" dirty="0"/>
        </a:p>
      </dsp:txBody>
      <dsp:txXfrm>
        <a:off x="0" y="3724306"/>
        <a:ext cx="4419600" cy="1104137"/>
      </dsp:txXfrm>
    </dsp:sp>
    <dsp:sp modelId="{C871BF6F-1B9F-46C4-92F6-5C9B9573A950}">
      <dsp:nvSpPr>
        <dsp:cNvPr id="0" name=""/>
        <dsp:cNvSpPr/>
      </dsp:nvSpPr>
      <dsp:spPr>
        <a:xfrm>
          <a:off x="4419600" y="3724306"/>
          <a:ext cx="4419600" cy="1104137"/>
        </a:xfrm>
        <a:prstGeom prst="rect">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9050" rIns="106680" bIns="19050" numCol="1" spcCol="1270" anchor="ctr" anchorCtr="0">
          <a:noAutofit/>
        </a:bodyPr>
        <a:lstStyle/>
        <a:p>
          <a:pPr lvl="0" algn="ctr" defTabSz="666750">
            <a:lnSpc>
              <a:spcPct val="90000"/>
            </a:lnSpc>
            <a:spcBef>
              <a:spcPct val="0"/>
            </a:spcBef>
            <a:spcAft>
              <a:spcPct val="35000"/>
            </a:spcAft>
          </a:pPr>
          <a:r>
            <a:rPr lang="en-IN" sz="1500" b="0" i="0" kern="1200" dirty="0" smtClean="0"/>
            <a:t>interest earned in NRO account and credit balances are subject to respective income tax bracket and are also subject to applicable wealth and gift tax</a:t>
          </a:r>
          <a:endParaRPr lang="en-IN" sz="1500" kern="1200" dirty="0"/>
        </a:p>
      </dsp:txBody>
      <dsp:txXfrm>
        <a:off x="4419600" y="3724306"/>
        <a:ext cx="4419600" cy="1104137"/>
      </dsp:txXfrm>
    </dsp:sp>
    <dsp:sp modelId="{A037D177-B9A7-477B-9839-865F9374C367}">
      <dsp:nvSpPr>
        <dsp:cNvPr id="0" name=""/>
        <dsp:cNvSpPr/>
      </dsp:nvSpPr>
      <dsp:spPr>
        <a:xfrm rot="10800000">
          <a:off x="0" y="349"/>
          <a:ext cx="8839200" cy="2511806"/>
        </a:xfrm>
        <a:prstGeom prst="upArrowCallou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472" tIns="220472" rIns="220472" bIns="220472" numCol="1" spcCol="1270" anchor="ctr" anchorCtr="0">
          <a:noAutofit/>
        </a:bodyPr>
        <a:lstStyle/>
        <a:p>
          <a:pPr lvl="0" algn="ctr" defTabSz="1377950">
            <a:lnSpc>
              <a:spcPct val="90000"/>
            </a:lnSpc>
            <a:spcBef>
              <a:spcPct val="0"/>
            </a:spcBef>
            <a:spcAft>
              <a:spcPct val="35000"/>
            </a:spcAft>
          </a:pPr>
          <a:r>
            <a:rPr lang="en-IN" sz="3100" b="0" i="0" kern="1200" dirty="0" smtClean="0"/>
            <a:t>Repatriation</a:t>
          </a:r>
          <a:endParaRPr lang="en-IN" sz="3100" kern="1200" dirty="0"/>
        </a:p>
      </dsp:txBody>
      <dsp:txXfrm rot="-10800000">
        <a:off x="0" y="349"/>
        <a:ext cx="8839200" cy="881644"/>
      </dsp:txXfrm>
    </dsp:sp>
    <dsp:sp modelId="{659C98CF-2C4A-48F0-B019-2E682F91C282}">
      <dsp:nvSpPr>
        <dsp:cNvPr id="0" name=""/>
        <dsp:cNvSpPr/>
      </dsp:nvSpPr>
      <dsp:spPr>
        <a:xfrm>
          <a:off x="0" y="706194"/>
          <a:ext cx="4419600" cy="1103806"/>
        </a:xfrm>
        <a:prstGeom prst="rect">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9050" rIns="106680" bIns="19050" numCol="1" spcCol="1270" anchor="ctr" anchorCtr="0">
          <a:noAutofit/>
        </a:bodyPr>
        <a:lstStyle/>
        <a:p>
          <a:pPr lvl="0" algn="ctr" defTabSz="666750">
            <a:lnSpc>
              <a:spcPct val="90000"/>
            </a:lnSpc>
            <a:spcBef>
              <a:spcPct val="0"/>
            </a:spcBef>
            <a:spcAft>
              <a:spcPct val="35000"/>
            </a:spcAft>
          </a:pPr>
          <a:r>
            <a:rPr lang="en-IN" sz="1500" b="0" i="0" kern="1200" dirty="0" smtClean="0"/>
            <a:t>NRE account is freely </a:t>
          </a:r>
          <a:r>
            <a:rPr lang="en-IN" sz="1500" b="0" i="0" kern="1200" dirty="0" err="1" smtClean="0"/>
            <a:t>repatriable</a:t>
          </a:r>
          <a:r>
            <a:rPr lang="en-IN" sz="1500" b="0" i="0" kern="1200" dirty="0" smtClean="0"/>
            <a:t> (Principal and interest earned)</a:t>
          </a:r>
          <a:endParaRPr lang="en-IN" sz="1500" kern="1200" dirty="0"/>
        </a:p>
      </dsp:txBody>
      <dsp:txXfrm>
        <a:off x="0" y="706194"/>
        <a:ext cx="4419600" cy="1103806"/>
      </dsp:txXfrm>
    </dsp:sp>
    <dsp:sp modelId="{B84F9E83-7769-4F6D-924E-CF25B177EE32}">
      <dsp:nvSpPr>
        <dsp:cNvPr id="0" name=""/>
        <dsp:cNvSpPr/>
      </dsp:nvSpPr>
      <dsp:spPr>
        <a:xfrm>
          <a:off x="4419600" y="706194"/>
          <a:ext cx="4419600" cy="1103806"/>
        </a:xfrm>
        <a:prstGeom prst="rect">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9050" rIns="106680" bIns="19050" numCol="1" spcCol="1270" anchor="ctr" anchorCtr="0">
          <a:noAutofit/>
        </a:bodyPr>
        <a:lstStyle/>
        <a:p>
          <a:pPr lvl="0" algn="ctr" defTabSz="666750">
            <a:lnSpc>
              <a:spcPct val="90000"/>
            </a:lnSpc>
            <a:spcBef>
              <a:spcPct val="0"/>
            </a:spcBef>
            <a:spcAft>
              <a:spcPct val="35000"/>
            </a:spcAft>
          </a:pPr>
          <a:r>
            <a:rPr lang="en-IN" sz="1500" b="0" i="0" kern="1200" dirty="0" smtClean="0"/>
            <a:t>NRO account has restricted </a:t>
          </a:r>
          <a:r>
            <a:rPr lang="en-IN" sz="1500" b="0" i="0" kern="1200" dirty="0" err="1" smtClean="0"/>
            <a:t>repatriability</a:t>
          </a:r>
          <a:r>
            <a:rPr lang="en-IN" sz="1500" b="0" i="0" kern="1200" dirty="0" smtClean="0"/>
            <a:t> </a:t>
          </a:r>
          <a:r>
            <a:rPr lang="en-IN" sz="1500" b="0" i="0" kern="1200" dirty="0" err="1" smtClean="0"/>
            <a:t>i.e</a:t>
          </a:r>
          <a:r>
            <a:rPr lang="en-IN" sz="1500" b="0" i="0" kern="1200" dirty="0" smtClean="0"/>
            <a:t> permitted remittance allowed from NRO is up to USD 1 million net of applicable taxes in a financial year after giving undertaking along with a certificate from a chartered accountant.</a:t>
          </a:r>
          <a:endParaRPr lang="en-IN" sz="1500" kern="1200" dirty="0"/>
        </a:p>
      </dsp:txBody>
      <dsp:txXfrm>
        <a:off x="4419600" y="706194"/>
        <a:ext cx="4419600" cy="110380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A24A36-2F90-4651-9448-D33BE7A5DD80}">
      <dsp:nvSpPr>
        <dsp:cNvPr id="0" name=""/>
        <dsp:cNvSpPr/>
      </dsp:nvSpPr>
      <dsp:spPr>
        <a:xfrm>
          <a:off x="0" y="2945606"/>
          <a:ext cx="8839200" cy="1931193"/>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lvl="0" algn="ctr" defTabSz="1600200">
            <a:lnSpc>
              <a:spcPct val="90000"/>
            </a:lnSpc>
            <a:spcBef>
              <a:spcPct val="0"/>
            </a:spcBef>
            <a:spcAft>
              <a:spcPct val="35000"/>
            </a:spcAft>
          </a:pPr>
          <a:r>
            <a:rPr lang="en-IN" sz="3600" b="0" i="0" kern="1200" dirty="0" smtClean="0"/>
            <a:t>Joint Holding</a:t>
          </a:r>
          <a:endParaRPr lang="en-IN" sz="3600" kern="1200" dirty="0"/>
        </a:p>
      </dsp:txBody>
      <dsp:txXfrm>
        <a:off x="0" y="2945606"/>
        <a:ext cx="8839200" cy="1042844"/>
      </dsp:txXfrm>
    </dsp:sp>
    <dsp:sp modelId="{9C1D7AAA-E722-4A8E-A8A9-B11CBF6CE727}">
      <dsp:nvSpPr>
        <dsp:cNvPr id="0" name=""/>
        <dsp:cNvSpPr/>
      </dsp:nvSpPr>
      <dsp:spPr>
        <a:xfrm>
          <a:off x="0" y="3947627"/>
          <a:ext cx="4419600" cy="888349"/>
        </a:xfrm>
        <a:prstGeom prst="rect">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ct val="35000"/>
            </a:spcAft>
          </a:pPr>
          <a:r>
            <a:rPr lang="en-IN" sz="1600" b="0" i="0" kern="1200" dirty="0" smtClean="0"/>
            <a:t>NRE account can be jointly held with another NRI but not with resident Indian.</a:t>
          </a:r>
          <a:endParaRPr lang="en-IN" sz="1600" kern="1200" dirty="0"/>
        </a:p>
      </dsp:txBody>
      <dsp:txXfrm>
        <a:off x="0" y="3947627"/>
        <a:ext cx="4419600" cy="888349"/>
      </dsp:txXfrm>
    </dsp:sp>
    <dsp:sp modelId="{C871BF6F-1B9F-46C4-92F6-5C9B9573A950}">
      <dsp:nvSpPr>
        <dsp:cNvPr id="0" name=""/>
        <dsp:cNvSpPr/>
      </dsp:nvSpPr>
      <dsp:spPr>
        <a:xfrm>
          <a:off x="4419600" y="3947627"/>
          <a:ext cx="4419600" cy="888349"/>
        </a:xfrm>
        <a:prstGeom prst="rect">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ct val="35000"/>
            </a:spcAft>
          </a:pPr>
          <a:r>
            <a:rPr lang="en-IN" sz="1600" b="0" i="0" kern="1200" dirty="0" smtClean="0"/>
            <a:t>NRO account can be held with NRI as well as resident Indian (close relative) as defined under Section 6 of the Companies Act 1956.</a:t>
          </a:r>
          <a:endParaRPr lang="en-IN" sz="1600" kern="1200" dirty="0"/>
        </a:p>
      </dsp:txBody>
      <dsp:txXfrm>
        <a:off x="4419600" y="3947627"/>
        <a:ext cx="4419600" cy="888349"/>
      </dsp:txXfrm>
    </dsp:sp>
    <dsp:sp modelId="{A037D177-B9A7-477B-9839-865F9374C367}">
      <dsp:nvSpPr>
        <dsp:cNvPr id="0" name=""/>
        <dsp:cNvSpPr/>
      </dsp:nvSpPr>
      <dsp:spPr>
        <a:xfrm rot="10800000">
          <a:off x="0" y="2199"/>
          <a:ext cx="8839200" cy="2970175"/>
        </a:xfrm>
        <a:prstGeom prst="upArrowCallou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lvl="0" algn="ctr" defTabSz="1600200">
            <a:lnSpc>
              <a:spcPct val="90000"/>
            </a:lnSpc>
            <a:spcBef>
              <a:spcPct val="0"/>
            </a:spcBef>
            <a:spcAft>
              <a:spcPct val="35000"/>
            </a:spcAft>
          </a:pPr>
          <a:r>
            <a:rPr lang="en-IN" sz="3600" b="0" i="0" kern="1200" dirty="0" smtClean="0"/>
            <a:t>Deposit of Rupee funds generated in India</a:t>
          </a:r>
          <a:endParaRPr lang="en-IN" sz="3600" kern="1200" dirty="0"/>
        </a:p>
      </dsp:txBody>
      <dsp:txXfrm rot="-10800000">
        <a:off x="0" y="2199"/>
        <a:ext cx="8839200" cy="1042531"/>
      </dsp:txXfrm>
    </dsp:sp>
    <dsp:sp modelId="{659C98CF-2C4A-48F0-B019-2E682F91C282}">
      <dsp:nvSpPr>
        <dsp:cNvPr id="0" name=""/>
        <dsp:cNvSpPr/>
      </dsp:nvSpPr>
      <dsp:spPr>
        <a:xfrm>
          <a:off x="0" y="1044730"/>
          <a:ext cx="4419600" cy="888082"/>
        </a:xfrm>
        <a:prstGeom prst="rect">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ct val="35000"/>
            </a:spcAft>
          </a:pPr>
          <a:r>
            <a:rPr lang="en-IN" sz="1600" b="0" i="0" kern="1200" dirty="0" smtClean="0"/>
            <a:t>Deposit of such earnings is not permitted in NRE account.</a:t>
          </a:r>
          <a:endParaRPr lang="en-IN" sz="1600" kern="1200" dirty="0"/>
        </a:p>
      </dsp:txBody>
      <dsp:txXfrm>
        <a:off x="0" y="1044730"/>
        <a:ext cx="4419600" cy="888082"/>
      </dsp:txXfrm>
    </dsp:sp>
    <dsp:sp modelId="{B84F9E83-7769-4F6D-924E-CF25B177EE32}">
      <dsp:nvSpPr>
        <dsp:cNvPr id="0" name=""/>
        <dsp:cNvSpPr/>
      </dsp:nvSpPr>
      <dsp:spPr>
        <a:xfrm>
          <a:off x="4419600" y="1044730"/>
          <a:ext cx="4419600" cy="888082"/>
        </a:xfrm>
        <a:prstGeom prst="rect">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ct val="35000"/>
            </a:spcAft>
          </a:pPr>
          <a:r>
            <a:rPr lang="en-IN" sz="1600" b="0" i="0" kern="1200" dirty="0" smtClean="0"/>
            <a:t>NRI/PIO is earning income originating in India (such as salary, rent, dividends etc.) he/she is only allowed to deposit it in NRO account.</a:t>
          </a:r>
          <a:endParaRPr lang="en-IN" sz="1600" kern="1200" dirty="0"/>
        </a:p>
      </dsp:txBody>
      <dsp:txXfrm>
        <a:off x="4419600" y="1044730"/>
        <a:ext cx="4419600" cy="888082"/>
      </dsp:txXfrm>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B38B1F-50E2-4CF1-AAF2-4FDAEE83BA75}" type="datetimeFigureOut">
              <a:rPr lang="en-IN" smtClean="0"/>
              <a:pPr/>
              <a:t>12-08-2019</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44DA81-F81A-435A-A4CC-649C7DD9FC85}" type="slidenum">
              <a:rPr lang="en-IN" smtClean="0"/>
              <a:pPr/>
              <a:t>‹#›</a:t>
            </a:fld>
            <a:endParaRPr lang="en-IN"/>
          </a:p>
        </p:txBody>
      </p:sp>
    </p:spTree>
    <p:extLst>
      <p:ext uri="{BB962C8B-B14F-4D97-AF65-F5344CB8AC3E}">
        <p14:creationId xmlns:p14="http://schemas.microsoft.com/office/powerpoint/2010/main" val="41795920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8" Type="http://schemas.openxmlformats.org/officeDocument/2006/relationships/hyperlink" Target="http://en.wikipedia.org/wiki/The_New_York_Times" TargetMode="External"/><Relationship Id="rId3" Type="http://schemas.openxmlformats.org/officeDocument/2006/relationships/hyperlink" Target="http://en.wikipedia.org/wiki/Yom_Kippur_War" TargetMode="External"/><Relationship Id="rId7" Type="http://schemas.openxmlformats.org/officeDocument/2006/relationships/hyperlink" Target="http://en.wikipedia.org/wiki/Mohammad_Reza_Pahlavi" TargetMode="External"/><Relationship Id="rId2" Type="http://schemas.openxmlformats.org/officeDocument/2006/relationships/slide" Target="../slides/slide5.xml"/><Relationship Id="rId1" Type="http://schemas.openxmlformats.org/officeDocument/2006/relationships/notesMaster" Target="../notesMasters/notesMaster1.xml"/><Relationship Id="rId6" Type="http://schemas.openxmlformats.org/officeDocument/2006/relationships/hyperlink" Target="http://en.wikipedia.org/wiki/Arab-Israeli_conflict" TargetMode="External"/><Relationship Id="rId5" Type="http://schemas.openxmlformats.org/officeDocument/2006/relationships/hyperlink" Target="http://en.wikipedia.org/wiki/1973_oil_crisis" TargetMode="External"/><Relationship Id="rId10" Type="http://schemas.openxmlformats.org/officeDocument/2006/relationships/hyperlink" Target="http://en.wikipedia.org/wiki/Petrochemical" TargetMode="External"/><Relationship Id="rId4" Type="http://schemas.openxmlformats.org/officeDocument/2006/relationships/hyperlink" Target="http://en.wikipedia.org/wiki/Israel" TargetMode="External"/><Relationship Id="rId9" Type="http://schemas.openxmlformats.org/officeDocument/2006/relationships/hyperlink" Target="http://en.wikipedia.org/wiki/Crude_oil" TargetMode="External"/></Relationships>
</file>

<file path=ppt/notesSlides/_rels/notesSlide10.xml.rels><?xml version="1.0" encoding="UTF-8" standalone="yes"?>
<Relationships xmlns="http://schemas.openxmlformats.org/package/2006/relationships"><Relationship Id="rId8" Type="http://schemas.openxmlformats.org/officeDocument/2006/relationships/hyperlink" Target="http://en.wikipedia.org/w/index.php?title=Controversy_about_media_coverage_of_the_2009_Greek_debt_crisis&amp;action=edit&amp;redlink=1" TargetMode="External"/><Relationship Id="rId13" Type="http://schemas.openxmlformats.org/officeDocument/2006/relationships/hyperlink" Target="http://en.wikipedia.org/wiki/Stock_market" TargetMode="External"/><Relationship Id="rId18" Type="http://schemas.openxmlformats.org/officeDocument/2006/relationships/hyperlink" Target="http://en.wikipedia.org/wiki/Property_bubble" TargetMode="External"/><Relationship Id="rId3" Type="http://schemas.openxmlformats.org/officeDocument/2006/relationships/hyperlink" Target="http://en.wikipedia.org/wiki/Structural_deficit" TargetMode="External"/><Relationship Id="rId21" Type="http://schemas.openxmlformats.org/officeDocument/2006/relationships/hyperlink" Target="http://en.wikipedia.org/wiki/Outright_Monetary_Transactions" TargetMode="External"/><Relationship Id="rId7" Type="http://schemas.openxmlformats.org/officeDocument/2006/relationships/hyperlink" Target="http://en.wikipedia.org/wiki/Tourism_in_Greece" TargetMode="External"/><Relationship Id="rId12" Type="http://schemas.openxmlformats.org/officeDocument/2006/relationships/hyperlink" Target="http://en.wikipedia.org/wiki/Default_(finance)" TargetMode="External"/><Relationship Id="rId17" Type="http://schemas.openxmlformats.org/officeDocument/2006/relationships/hyperlink" Target="http://en.wikipedia.org/wiki/European_Central_Bank" TargetMode="External"/><Relationship Id="rId2" Type="http://schemas.openxmlformats.org/officeDocument/2006/relationships/slide" Target="../slides/slide16.xml"/><Relationship Id="rId16" Type="http://schemas.openxmlformats.org/officeDocument/2006/relationships/hyperlink" Target="http://en.wikipedia.org/wiki/European_Commission" TargetMode="External"/><Relationship Id="rId20" Type="http://schemas.openxmlformats.org/officeDocument/2006/relationships/hyperlink" Target="http://en.wikipedia.org/wiki/National_Asset_Management_Agency" TargetMode="External"/><Relationship Id="rId1" Type="http://schemas.openxmlformats.org/officeDocument/2006/relationships/notesMaster" Target="../notesMasters/notesMaster1.xml"/><Relationship Id="rId6" Type="http://schemas.openxmlformats.org/officeDocument/2006/relationships/hyperlink" Target="http://en.wikipedia.org/wiki/Greek_Merchant_Navy" TargetMode="External"/><Relationship Id="rId11" Type="http://schemas.openxmlformats.org/officeDocument/2006/relationships/hyperlink" Target="http://en.wikipedia.org/wiki/High-yield_debt" TargetMode="External"/><Relationship Id="rId24" Type="http://schemas.openxmlformats.org/officeDocument/2006/relationships/hyperlink" Target="http://en.wikipedia.org/wiki/Balanced_budget_amendment" TargetMode="External"/><Relationship Id="rId5" Type="http://schemas.openxmlformats.org/officeDocument/2006/relationships/hyperlink" Target="http://en.wikipedia.org/wiki/Financial_crisis_of_2007%E2%80%9308" TargetMode="External"/><Relationship Id="rId15" Type="http://schemas.openxmlformats.org/officeDocument/2006/relationships/hyperlink" Target="http://en.wikipedia.org/wiki/May_2010_Greek_protests" TargetMode="External"/><Relationship Id="rId23" Type="http://schemas.openxmlformats.org/officeDocument/2006/relationships/hyperlink" Target="http://en.wikipedia.org/wiki/Spanish_Constitution" TargetMode="External"/><Relationship Id="rId10" Type="http://schemas.openxmlformats.org/officeDocument/2006/relationships/hyperlink" Target="http://en.wikipedia.org/wiki/Standard_&amp;_Poor's" TargetMode="External"/><Relationship Id="rId19" Type="http://schemas.openxmlformats.org/officeDocument/2006/relationships/hyperlink" Target="http://en.wikipedia.org/wiki/Brian_Lenihan,_Jnr" TargetMode="External"/><Relationship Id="rId4" Type="http://schemas.openxmlformats.org/officeDocument/2006/relationships/hyperlink" Target="http://en.wikipedia.org/wiki/Eurozone_crisis" TargetMode="External"/><Relationship Id="rId9" Type="http://schemas.openxmlformats.org/officeDocument/2006/relationships/hyperlink" Target="http://en.wikipedia.org/wiki/International_Monetary_Fund" TargetMode="External"/><Relationship Id="rId14" Type="http://schemas.openxmlformats.org/officeDocument/2006/relationships/hyperlink" Target="http://en.wikipedia.org/wiki/Austerity" TargetMode="External"/><Relationship Id="rId22" Type="http://schemas.openxmlformats.org/officeDocument/2006/relationships/hyperlink" Target="http://en.wikipedia.org/wiki/Bankia"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8" Type="http://schemas.openxmlformats.org/officeDocument/2006/relationships/hyperlink" Target="http://en.wikipedia.org/w/index.php?title=Controversy_about_media_coverage_of_the_2009_Greek_debt_crisis&amp;action=edit&amp;redlink=1" TargetMode="External"/><Relationship Id="rId13" Type="http://schemas.openxmlformats.org/officeDocument/2006/relationships/hyperlink" Target="http://en.wikipedia.org/wiki/Stock_market" TargetMode="External"/><Relationship Id="rId18" Type="http://schemas.openxmlformats.org/officeDocument/2006/relationships/hyperlink" Target="http://en.wikipedia.org/wiki/Property_bubble" TargetMode="External"/><Relationship Id="rId3" Type="http://schemas.openxmlformats.org/officeDocument/2006/relationships/hyperlink" Target="http://en.wikipedia.org/wiki/Structural_deficit" TargetMode="External"/><Relationship Id="rId21" Type="http://schemas.openxmlformats.org/officeDocument/2006/relationships/hyperlink" Target="http://en.wikipedia.org/wiki/Outright_Monetary_Transactions" TargetMode="External"/><Relationship Id="rId7" Type="http://schemas.openxmlformats.org/officeDocument/2006/relationships/hyperlink" Target="http://en.wikipedia.org/wiki/Tourism_in_Greece" TargetMode="External"/><Relationship Id="rId12" Type="http://schemas.openxmlformats.org/officeDocument/2006/relationships/hyperlink" Target="http://en.wikipedia.org/wiki/Default_(finance)" TargetMode="External"/><Relationship Id="rId17" Type="http://schemas.openxmlformats.org/officeDocument/2006/relationships/hyperlink" Target="http://en.wikipedia.org/wiki/European_Central_Bank" TargetMode="External"/><Relationship Id="rId2" Type="http://schemas.openxmlformats.org/officeDocument/2006/relationships/slide" Target="../slides/slide14.xml"/><Relationship Id="rId16" Type="http://schemas.openxmlformats.org/officeDocument/2006/relationships/hyperlink" Target="http://en.wikipedia.org/wiki/European_Commission" TargetMode="External"/><Relationship Id="rId20" Type="http://schemas.openxmlformats.org/officeDocument/2006/relationships/hyperlink" Target="http://en.wikipedia.org/wiki/National_Asset_Management_Agency" TargetMode="External"/><Relationship Id="rId1" Type="http://schemas.openxmlformats.org/officeDocument/2006/relationships/notesMaster" Target="../notesMasters/notesMaster1.xml"/><Relationship Id="rId6" Type="http://schemas.openxmlformats.org/officeDocument/2006/relationships/hyperlink" Target="http://en.wikipedia.org/wiki/Greek_Merchant_Navy" TargetMode="External"/><Relationship Id="rId11" Type="http://schemas.openxmlformats.org/officeDocument/2006/relationships/hyperlink" Target="http://en.wikipedia.org/wiki/High-yield_debt" TargetMode="External"/><Relationship Id="rId24" Type="http://schemas.openxmlformats.org/officeDocument/2006/relationships/hyperlink" Target="http://en.wikipedia.org/wiki/Balanced_budget_amendment" TargetMode="External"/><Relationship Id="rId5" Type="http://schemas.openxmlformats.org/officeDocument/2006/relationships/hyperlink" Target="http://en.wikipedia.org/wiki/Financial_crisis_of_2007%E2%80%9308" TargetMode="External"/><Relationship Id="rId15" Type="http://schemas.openxmlformats.org/officeDocument/2006/relationships/hyperlink" Target="http://en.wikipedia.org/wiki/May_2010_Greek_protests" TargetMode="External"/><Relationship Id="rId23" Type="http://schemas.openxmlformats.org/officeDocument/2006/relationships/hyperlink" Target="http://en.wikipedia.org/wiki/Spanish_Constitution" TargetMode="External"/><Relationship Id="rId10" Type="http://schemas.openxmlformats.org/officeDocument/2006/relationships/hyperlink" Target="http://en.wikipedia.org/wiki/Standard_&amp;_Poor's" TargetMode="External"/><Relationship Id="rId19" Type="http://schemas.openxmlformats.org/officeDocument/2006/relationships/hyperlink" Target="http://en.wikipedia.org/wiki/Brian_Lenihan,_Jnr" TargetMode="External"/><Relationship Id="rId4" Type="http://schemas.openxmlformats.org/officeDocument/2006/relationships/hyperlink" Target="http://en.wikipedia.org/wiki/Eurozone_crisis" TargetMode="External"/><Relationship Id="rId9" Type="http://schemas.openxmlformats.org/officeDocument/2006/relationships/hyperlink" Target="http://en.wikipedia.org/wiki/International_Monetary_Fund" TargetMode="External"/><Relationship Id="rId14" Type="http://schemas.openxmlformats.org/officeDocument/2006/relationships/hyperlink" Target="http://en.wikipedia.org/wiki/Austerity" TargetMode="External"/><Relationship Id="rId22" Type="http://schemas.openxmlformats.org/officeDocument/2006/relationships/hyperlink" Target="http://en.wikipedia.org/wiki/Bankia" TargetMode="External"/></Relationships>
</file>

<file path=ppt/notesSlides/_rels/notesSlide9.xml.rels><?xml version="1.0" encoding="UTF-8" standalone="yes"?>
<Relationships xmlns="http://schemas.openxmlformats.org/package/2006/relationships"><Relationship Id="rId8" Type="http://schemas.openxmlformats.org/officeDocument/2006/relationships/hyperlink" Target="http://en.wikipedia.org/w/index.php?title=Controversy_about_media_coverage_of_the_2009_Greek_debt_crisis&amp;action=edit&amp;redlink=1" TargetMode="External"/><Relationship Id="rId13" Type="http://schemas.openxmlformats.org/officeDocument/2006/relationships/hyperlink" Target="http://en.wikipedia.org/wiki/Stock_market" TargetMode="External"/><Relationship Id="rId18" Type="http://schemas.openxmlformats.org/officeDocument/2006/relationships/hyperlink" Target="http://en.wikipedia.org/wiki/Property_bubble" TargetMode="External"/><Relationship Id="rId3" Type="http://schemas.openxmlformats.org/officeDocument/2006/relationships/hyperlink" Target="http://en.wikipedia.org/wiki/Structural_deficit" TargetMode="External"/><Relationship Id="rId21" Type="http://schemas.openxmlformats.org/officeDocument/2006/relationships/hyperlink" Target="http://en.wikipedia.org/wiki/Outright_Monetary_Transactions" TargetMode="External"/><Relationship Id="rId7" Type="http://schemas.openxmlformats.org/officeDocument/2006/relationships/hyperlink" Target="http://en.wikipedia.org/wiki/Tourism_in_Greece" TargetMode="External"/><Relationship Id="rId12" Type="http://schemas.openxmlformats.org/officeDocument/2006/relationships/hyperlink" Target="http://en.wikipedia.org/wiki/Default_(finance)" TargetMode="External"/><Relationship Id="rId17" Type="http://schemas.openxmlformats.org/officeDocument/2006/relationships/hyperlink" Target="http://en.wikipedia.org/wiki/European_Central_Bank" TargetMode="External"/><Relationship Id="rId2" Type="http://schemas.openxmlformats.org/officeDocument/2006/relationships/slide" Target="../slides/slide15.xml"/><Relationship Id="rId16" Type="http://schemas.openxmlformats.org/officeDocument/2006/relationships/hyperlink" Target="http://en.wikipedia.org/wiki/European_Commission" TargetMode="External"/><Relationship Id="rId20" Type="http://schemas.openxmlformats.org/officeDocument/2006/relationships/hyperlink" Target="http://en.wikipedia.org/wiki/National_Asset_Management_Agency" TargetMode="External"/><Relationship Id="rId1" Type="http://schemas.openxmlformats.org/officeDocument/2006/relationships/notesMaster" Target="../notesMasters/notesMaster1.xml"/><Relationship Id="rId6" Type="http://schemas.openxmlformats.org/officeDocument/2006/relationships/hyperlink" Target="http://en.wikipedia.org/wiki/Greek_Merchant_Navy" TargetMode="External"/><Relationship Id="rId11" Type="http://schemas.openxmlformats.org/officeDocument/2006/relationships/hyperlink" Target="http://en.wikipedia.org/wiki/High-yield_debt" TargetMode="External"/><Relationship Id="rId24" Type="http://schemas.openxmlformats.org/officeDocument/2006/relationships/hyperlink" Target="http://en.wikipedia.org/wiki/Balanced_budget_amendment" TargetMode="External"/><Relationship Id="rId5" Type="http://schemas.openxmlformats.org/officeDocument/2006/relationships/hyperlink" Target="http://en.wikipedia.org/wiki/Financial_crisis_of_2007%E2%80%9308" TargetMode="External"/><Relationship Id="rId15" Type="http://schemas.openxmlformats.org/officeDocument/2006/relationships/hyperlink" Target="http://en.wikipedia.org/wiki/May_2010_Greek_protests" TargetMode="External"/><Relationship Id="rId23" Type="http://schemas.openxmlformats.org/officeDocument/2006/relationships/hyperlink" Target="http://en.wikipedia.org/wiki/Spanish_Constitution" TargetMode="External"/><Relationship Id="rId10" Type="http://schemas.openxmlformats.org/officeDocument/2006/relationships/hyperlink" Target="http://en.wikipedia.org/wiki/Standard_&amp;_Poor's" TargetMode="External"/><Relationship Id="rId19" Type="http://schemas.openxmlformats.org/officeDocument/2006/relationships/hyperlink" Target="http://en.wikipedia.org/wiki/Brian_Lenihan,_Jnr" TargetMode="External"/><Relationship Id="rId4" Type="http://schemas.openxmlformats.org/officeDocument/2006/relationships/hyperlink" Target="http://en.wikipedia.org/wiki/Eurozone_crisis" TargetMode="External"/><Relationship Id="rId9" Type="http://schemas.openxmlformats.org/officeDocument/2006/relationships/hyperlink" Target="http://en.wikipedia.org/wiki/International_Monetary_Fund" TargetMode="External"/><Relationship Id="rId14" Type="http://schemas.openxmlformats.org/officeDocument/2006/relationships/hyperlink" Target="http://en.wikipedia.org/wiki/Austerity" TargetMode="External"/><Relationship Id="rId22" Type="http://schemas.openxmlformats.org/officeDocument/2006/relationships/hyperlink" Target="http://en.wikipedia.org/wiki/Bankia"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sz="1050" b="0" i="0" kern="1200" dirty="0" smtClean="0">
                <a:solidFill>
                  <a:schemeClr val="tx1"/>
                </a:solidFill>
                <a:latin typeface="+mn-lt"/>
                <a:ea typeface="+mn-ea"/>
                <a:cs typeface="+mn-cs"/>
              </a:rPr>
              <a:t>On October 6, 1973, Syria and Egypt, with support of other Arab nations, launched a </a:t>
            </a:r>
            <a:r>
              <a:rPr lang="en-IN" sz="1050" b="0" i="0" u="none" strike="noStrike" kern="1200" dirty="0" smtClean="0">
                <a:solidFill>
                  <a:schemeClr val="tx1"/>
                </a:solidFill>
                <a:latin typeface="+mn-lt"/>
                <a:ea typeface="+mn-ea"/>
                <a:cs typeface="+mn-cs"/>
                <a:hlinkClick r:id="rId3" tooltip="Yom Kippur War"/>
              </a:rPr>
              <a:t>surprise attack</a:t>
            </a:r>
            <a:r>
              <a:rPr lang="en-IN" sz="1050" b="0" i="0" kern="1200" dirty="0" smtClean="0">
                <a:solidFill>
                  <a:schemeClr val="tx1"/>
                </a:solidFill>
                <a:latin typeface="+mn-lt"/>
                <a:ea typeface="+mn-ea"/>
                <a:cs typeface="+mn-cs"/>
              </a:rPr>
              <a:t> on </a:t>
            </a:r>
            <a:r>
              <a:rPr lang="en-IN" sz="1050" b="0" i="0" u="none" strike="noStrike" kern="1200" dirty="0" smtClean="0">
                <a:solidFill>
                  <a:schemeClr val="tx1"/>
                </a:solidFill>
                <a:latin typeface="+mn-lt"/>
                <a:ea typeface="+mn-ea"/>
                <a:cs typeface="+mn-cs"/>
                <a:hlinkClick r:id="rId4" tooltip="Israel"/>
              </a:rPr>
              <a:t>Israel</a:t>
            </a:r>
            <a:r>
              <a:rPr lang="en-IN" sz="1050" b="0" i="0" kern="1200" dirty="0" smtClean="0">
                <a:solidFill>
                  <a:schemeClr val="tx1"/>
                </a:solidFill>
                <a:latin typeface="+mn-lt"/>
                <a:ea typeface="+mn-ea"/>
                <a:cs typeface="+mn-cs"/>
              </a:rPr>
              <a:t> on the holiest day of the Jewish calendar.</a:t>
            </a:r>
            <a:r>
              <a:rPr lang="en-IN" sz="1050" b="0" i="0" u="none" strike="noStrike" kern="1200" baseline="30000" dirty="0" smtClean="0">
                <a:solidFill>
                  <a:schemeClr val="tx1"/>
                </a:solidFill>
                <a:latin typeface="+mn-lt"/>
                <a:ea typeface="+mn-ea"/>
                <a:cs typeface="+mn-cs"/>
                <a:hlinkClick r:id="rId5"/>
              </a:rPr>
              <a:t>[12]</a:t>
            </a:r>
            <a:r>
              <a:rPr lang="en-IN" sz="1050" b="0" i="0" kern="1200" dirty="0" smtClean="0">
                <a:solidFill>
                  <a:schemeClr val="tx1"/>
                </a:solidFill>
                <a:latin typeface="+mn-lt"/>
                <a:ea typeface="+mn-ea"/>
                <a:cs typeface="+mn-cs"/>
              </a:rPr>
              <a:t> This new round in the </a:t>
            </a:r>
            <a:r>
              <a:rPr lang="en-IN" sz="1050" b="0" i="0" u="none" strike="noStrike" kern="1200" dirty="0" smtClean="0">
                <a:solidFill>
                  <a:schemeClr val="tx1"/>
                </a:solidFill>
                <a:latin typeface="+mn-lt"/>
                <a:ea typeface="+mn-ea"/>
                <a:cs typeface="+mn-cs"/>
                <a:hlinkClick r:id="rId6" tooltip="Arab-Israeli conflict"/>
              </a:rPr>
              <a:t>Arab-Israeli conflict</a:t>
            </a:r>
            <a:r>
              <a:rPr lang="en-IN" sz="1050" b="0" i="0" kern="1200" dirty="0" smtClean="0">
                <a:solidFill>
                  <a:schemeClr val="tx1"/>
                </a:solidFill>
                <a:latin typeface="+mn-lt"/>
                <a:ea typeface="+mn-ea"/>
                <a:cs typeface="+mn-cs"/>
              </a:rPr>
              <a:t> triggered a crisis already in the making; the price of oil was going to rise. The West could not continue to increase its energy consumption 5% annually, while also paying low oil prices, and selling inflation-priced goods to the petroleum producers in the developing Third World. This was stressed by the </a:t>
            </a:r>
            <a:r>
              <a:rPr lang="en-IN" sz="1050" b="0" i="0" u="none" strike="noStrike" kern="1200" dirty="0" smtClean="0">
                <a:solidFill>
                  <a:schemeClr val="tx1"/>
                </a:solidFill>
                <a:latin typeface="+mn-lt"/>
                <a:ea typeface="+mn-ea"/>
                <a:cs typeface="+mn-cs"/>
                <a:hlinkClick r:id="rId7" tooltip="Mohammad Reza Pahlavi"/>
              </a:rPr>
              <a:t>Shah of Iran</a:t>
            </a:r>
            <a:r>
              <a:rPr lang="en-IN" sz="1050" b="0" i="0" kern="1200" dirty="0" smtClean="0">
                <a:solidFill>
                  <a:schemeClr val="tx1"/>
                </a:solidFill>
                <a:latin typeface="+mn-lt"/>
                <a:ea typeface="+mn-ea"/>
                <a:cs typeface="+mn-cs"/>
              </a:rPr>
              <a:t>, whose nation was the world's second-largest exporter of oil and a close ally of the United States in the Middle East at the time. "Of course [the world price of oil] is going to rise", the Shah told </a:t>
            </a:r>
            <a:r>
              <a:rPr lang="en-IN" sz="1050" b="0" i="1" u="none" strike="noStrike" kern="1200" dirty="0" smtClean="0">
                <a:solidFill>
                  <a:schemeClr val="tx1"/>
                </a:solidFill>
                <a:latin typeface="+mn-lt"/>
                <a:ea typeface="+mn-ea"/>
                <a:cs typeface="+mn-cs"/>
                <a:hlinkClick r:id="rId8" tooltip="The New York Times"/>
              </a:rPr>
              <a:t>The New York Times</a:t>
            </a:r>
            <a:r>
              <a:rPr lang="en-IN" sz="1050" b="0" i="0" kern="1200" dirty="0" smtClean="0">
                <a:solidFill>
                  <a:schemeClr val="tx1"/>
                </a:solidFill>
                <a:latin typeface="+mn-lt"/>
                <a:ea typeface="+mn-ea"/>
                <a:cs typeface="+mn-cs"/>
              </a:rPr>
              <a:t> in 1973. "Certainly! And how...; You [Western nations] increased the price of wheat you sell us by 300%, and the same for sugar and cement...; You buy our </a:t>
            </a:r>
            <a:r>
              <a:rPr lang="en-IN" sz="1050" b="0" i="0" u="none" strike="noStrike" kern="1200" dirty="0" smtClean="0">
                <a:solidFill>
                  <a:schemeClr val="tx1"/>
                </a:solidFill>
                <a:latin typeface="+mn-lt"/>
                <a:ea typeface="+mn-ea"/>
                <a:cs typeface="+mn-cs"/>
                <a:hlinkClick r:id="rId9" tooltip="Crude oil"/>
              </a:rPr>
              <a:t>crude oil</a:t>
            </a:r>
            <a:r>
              <a:rPr lang="en-IN" sz="1050" b="0" i="0" kern="1200" dirty="0" smtClean="0">
                <a:solidFill>
                  <a:schemeClr val="tx1"/>
                </a:solidFill>
                <a:latin typeface="+mn-lt"/>
                <a:ea typeface="+mn-ea"/>
                <a:cs typeface="+mn-cs"/>
              </a:rPr>
              <a:t> and sell it back to us, refined as </a:t>
            </a:r>
            <a:r>
              <a:rPr lang="en-IN" sz="1050" b="0" i="0" u="none" strike="noStrike" kern="1200" dirty="0" smtClean="0">
                <a:solidFill>
                  <a:schemeClr val="tx1"/>
                </a:solidFill>
                <a:latin typeface="+mn-lt"/>
                <a:ea typeface="+mn-ea"/>
                <a:cs typeface="+mn-cs"/>
                <a:hlinkClick r:id="rId10" tooltip="Petrochemical"/>
              </a:rPr>
              <a:t>petrochemicals</a:t>
            </a:r>
            <a:r>
              <a:rPr lang="en-IN" sz="1050" b="0" i="0" kern="1200" dirty="0" smtClean="0">
                <a:solidFill>
                  <a:schemeClr val="tx1"/>
                </a:solidFill>
                <a:latin typeface="+mn-lt"/>
                <a:ea typeface="+mn-ea"/>
                <a:cs typeface="+mn-cs"/>
              </a:rPr>
              <a:t>, at a hundred times the price you've paid to us...; It's only fair that, from now on, you should pay more for oil. Let's say ten times more.</a:t>
            </a:r>
          </a:p>
          <a:p>
            <a:r>
              <a:rPr lang="en-US" sz="1050" b="0" i="0" kern="1200" dirty="0" err="1" smtClean="0">
                <a:solidFill>
                  <a:schemeClr val="tx1"/>
                </a:solidFill>
                <a:latin typeface="+mn-lt"/>
                <a:ea typeface="+mn-ea"/>
                <a:cs typeface="+mn-cs"/>
              </a:rPr>
              <a:t>Embrago</a:t>
            </a:r>
            <a:r>
              <a:rPr lang="en-US" sz="1050" b="0" i="0" kern="1200" dirty="0" smtClean="0">
                <a:solidFill>
                  <a:schemeClr val="tx1"/>
                </a:solidFill>
                <a:latin typeface="+mn-lt"/>
                <a:ea typeface="+mn-ea"/>
                <a:cs typeface="+mn-cs"/>
              </a:rPr>
              <a:t>: partial or complete prohibition</a:t>
            </a:r>
            <a:r>
              <a:rPr lang="en-US" sz="1050" b="0" i="0" kern="1200" baseline="0" dirty="0" smtClean="0">
                <a:solidFill>
                  <a:schemeClr val="tx1"/>
                </a:solidFill>
                <a:latin typeface="+mn-lt"/>
                <a:ea typeface="+mn-ea"/>
                <a:cs typeface="+mn-cs"/>
              </a:rPr>
              <a:t> of country</a:t>
            </a:r>
            <a:endParaRPr lang="en-IN" sz="1050" dirty="0">
              <a:latin typeface="+mn-lt"/>
            </a:endParaRPr>
          </a:p>
        </p:txBody>
      </p:sp>
      <p:sp>
        <p:nvSpPr>
          <p:cNvPr id="4" name="Slide Number Placeholder 3"/>
          <p:cNvSpPr>
            <a:spLocks noGrp="1"/>
          </p:cNvSpPr>
          <p:nvPr>
            <p:ph type="sldNum" sz="quarter" idx="10"/>
          </p:nvPr>
        </p:nvSpPr>
        <p:spPr/>
        <p:txBody>
          <a:bodyPr/>
          <a:lstStyle/>
          <a:p>
            <a:fld id="{0344DA81-F81A-435A-A4CC-649C7DD9FC85}" type="slidenum">
              <a:rPr lang="en-IN" smtClean="0"/>
              <a:pPr/>
              <a:t>5</a:t>
            </a:fld>
            <a:endParaRPr lang="en-IN"/>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The</a:t>
            </a:r>
            <a:r>
              <a:rPr lang="en-IN" smtClean="0"/>
              <a:t> euro-zone</a:t>
            </a:r>
            <a:r>
              <a:rPr lang="en-IN" dirty="0" smtClean="0"/>
              <a:t> crisis (often referred to as the euro crisis) is an ongoing crisis that has been affecting the countries of the </a:t>
            </a:r>
            <a:r>
              <a:rPr lang="en-IN" dirty="0" err="1" smtClean="0"/>
              <a:t>eurozone</a:t>
            </a:r>
            <a:r>
              <a:rPr lang="en-IN" dirty="0" smtClean="0"/>
              <a:t> since early 2009, when a group of 10 central and eastern European banks asked for a bailout.[3] At the time, the European Commission released a forecast of a 1.8 per cent decline in EU economic output for 2009.</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The crisis made it difficult or impossible for some countries in the </a:t>
            </a:r>
            <a:r>
              <a:rPr lang="en-IN" dirty="0" err="1" smtClean="0"/>
              <a:t>eurozone</a:t>
            </a:r>
            <a:r>
              <a:rPr lang="en-IN" dirty="0" smtClean="0"/>
              <a:t> to repay or refinance their government debt without the assistance of </a:t>
            </a:r>
            <a:r>
              <a:rPr lang="en-IN" dirty="0" err="1" smtClean="0"/>
              <a:t>th</a:t>
            </a:r>
            <a:endParaRPr lang="en-IN" dirty="0" smtClean="0"/>
          </a:p>
          <a:p>
            <a:r>
              <a:rPr lang="en-IN" sz="1200" b="1" i="0" kern="1200" dirty="0" smtClean="0">
                <a:solidFill>
                  <a:schemeClr val="tx1"/>
                </a:solidFill>
                <a:latin typeface="+mn-lt"/>
                <a:ea typeface="+mn-ea"/>
                <a:cs typeface="+mn-cs"/>
              </a:rPr>
              <a:t>GREEC FIASCO: </a:t>
            </a:r>
            <a:r>
              <a:rPr lang="en-IN" sz="1200" b="0" i="0" kern="1200" dirty="0" smtClean="0">
                <a:solidFill>
                  <a:schemeClr val="tx1"/>
                </a:solidFill>
                <a:latin typeface="+mn-lt"/>
                <a:ea typeface="+mn-ea"/>
                <a:cs typeface="+mn-cs"/>
              </a:rPr>
              <a:t>In the early mid-2000s, Greece's economy was one of the fastest growing in the </a:t>
            </a:r>
            <a:r>
              <a:rPr lang="en-IN" sz="1200" b="0" i="0" kern="1200" dirty="0" err="1" smtClean="0">
                <a:solidFill>
                  <a:schemeClr val="tx1"/>
                </a:solidFill>
                <a:latin typeface="+mn-lt"/>
                <a:ea typeface="+mn-ea"/>
                <a:cs typeface="+mn-cs"/>
              </a:rPr>
              <a:t>eurozone</a:t>
            </a:r>
            <a:r>
              <a:rPr lang="en-IN" sz="1200" b="0" i="0" kern="1200" dirty="0" smtClean="0">
                <a:solidFill>
                  <a:schemeClr val="tx1"/>
                </a:solidFill>
                <a:latin typeface="+mn-lt"/>
                <a:ea typeface="+mn-ea"/>
                <a:cs typeface="+mn-cs"/>
              </a:rPr>
              <a:t> and was associated with a large </a:t>
            </a:r>
            <a:r>
              <a:rPr lang="en-IN" sz="1200" b="0" i="0" u="none" strike="noStrike" kern="1200" dirty="0" smtClean="0">
                <a:solidFill>
                  <a:schemeClr val="tx1"/>
                </a:solidFill>
                <a:latin typeface="+mn-lt"/>
                <a:ea typeface="+mn-ea"/>
                <a:cs typeface="+mn-cs"/>
                <a:hlinkClick r:id="rId3" tooltip="Structural deficit"/>
              </a:rPr>
              <a:t>structural deficit</a:t>
            </a:r>
            <a:r>
              <a:rPr lang="en-IN" sz="1200" b="0" i="0" kern="1200" dirty="0" smtClean="0">
                <a:solidFill>
                  <a:schemeClr val="tx1"/>
                </a:solidFill>
                <a:latin typeface="+mn-lt"/>
                <a:ea typeface="+mn-ea"/>
                <a:cs typeface="+mn-cs"/>
              </a:rPr>
              <a:t>.</a:t>
            </a:r>
            <a:r>
              <a:rPr lang="en-IN" sz="1200" b="0" i="0" u="none" strike="noStrike" kern="1200" baseline="30000" dirty="0" smtClean="0">
                <a:solidFill>
                  <a:schemeClr val="tx1"/>
                </a:solidFill>
                <a:latin typeface="+mn-lt"/>
                <a:ea typeface="+mn-ea"/>
                <a:cs typeface="+mn-cs"/>
                <a:hlinkClick r:id="rId4"/>
              </a:rPr>
              <a:t>[28]</a:t>
            </a:r>
            <a:r>
              <a:rPr lang="en-IN" sz="1200" b="0" i="0" kern="1200" dirty="0" smtClean="0">
                <a:solidFill>
                  <a:schemeClr val="tx1"/>
                </a:solidFill>
                <a:latin typeface="+mn-lt"/>
                <a:ea typeface="+mn-ea"/>
                <a:cs typeface="+mn-cs"/>
              </a:rPr>
              <a:t> As the world economy was hit by the </a:t>
            </a:r>
            <a:r>
              <a:rPr lang="en-IN" sz="1200" b="0" i="0" u="none" strike="noStrike" kern="1200" dirty="0" smtClean="0">
                <a:solidFill>
                  <a:schemeClr val="tx1"/>
                </a:solidFill>
                <a:latin typeface="+mn-lt"/>
                <a:ea typeface="+mn-ea"/>
                <a:cs typeface="+mn-cs"/>
                <a:hlinkClick r:id="rId5" tooltip="Financial crisis of 2007–08"/>
              </a:rPr>
              <a:t>financial crisis of 2007–08</a:t>
            </a:r>
            <a:r>
              <a:rPr lang="en-IN" sz="1200" b="0" i="0" kern="1200" dirty="0" smtClean="0">
                <a:solidFill>
                  <a:schemeClr val="tx1"/>
                </a:solidFill>
                <a:latin typeface="+mn-lt"/>
                <a:ea typeface="+mn-ea"/>
                <a:cs typeface="+mn-cs"/>
              </a:rPr>
              <a:t>, Greece was hit especially hard because its main industries—</a:t>
            </a:r>
            <a:r>
              <a:rPr lang="en-IN" sz="1200" b="0" i="0" u="none" strike="noStrike" kern="1200" dirty="0" smtClean="0">
                <a:solidFill>
                  <a:schemeClr val="tx1"/>
                </a:solidFill>
                <a:latin typeface="+mn-lt"/>
                <a:ea typeface="+mn-ea"/>
                <a:cs typeface="+mn-cs"/>
                <a:hlinkClick r:id="rId6" tooltip="Greek Merchant Navy"/>
              </a:rPr>
              <a:t>shipping</a:t>
            </a:r>
            <a:r>
              <a:rPr lang="en-IN" sz="1200" b="0" i="0" kern="1200" dirty="0" smtClean="0">
                <a:solidFill>
                  <a:schemeClr val="tx1"/>
                </a:solidFill>
                <a:latin typeface="+mn-lt"/>
                <a:ea typeface="+mn-ea"/>
                <a:cs typeface="+mn-cs"/>
              </a:rPr>
              <a:t> and </a:t>
            </a:r>
            <a:r>
              <a:rPr lang="en-IN" sz="1200" b="0" i="0" u="none" strike="noStrike" kern="1200" dirty="0" smtClean="0">
                <a:solidFill>
                  <a:schemeClr val="tx1"/>
                </a:solidFill>
                <a:latin typeface="+mn-lt"/>
                <a:ea typeface="+mn-ea"/>
                <a:cs typeface="+mn-cs"/>
                <a:hlinkClick r:id="rId7" tooltip="Tourism in Greece"/>
              </a:rPr>
              <a:t>tourism</a:t>
            </a:r>
            <a:r>
              <a:rPr lang="en-IN" sz="1200" b="0" i="0" kern="1200" dirty="0" smtClean="0">
                <a:solidFill>
                  <a:schemeClr val="tx1"/>
                </a:solidFill>
                <a:latin typeface="+mn-lt"/>
                <a:ea typeface="+mn-ea"/>
                <a:cs typeface="+mn-cs"/>
              </a:rPr>
              <a:t>—were especially sensitive to changes in the business cycle. The government spent heavily to keep the economy functioning and the country's debt increased accordingly.</a:t>
            </a:r>
          </a:p>
          <a:p>
            <a:r>
              <a:rPr lang="en-IN" sz="1200" b="0" i="0" kern="1200" dirty="0" smtClean="0">
                <a:solidFill>
                  <a:schemeClr val="tx1"/>
                </a:solidFill>
                <a:latin typeface="+mn-lt"/>
                <a:ea typeface="+mn-ea"/>
                <a:cs typeface="+mn-cs"/>
              </a:rPr>
              <a:t>Despite the drastic upwards revision of the forecast for the 2009 budget deficit in October 2009, Greek borrowing rates </a:t>
            </a:r>
            <a:r>
              <a:rPr lang="en-IN" sz="1200" b="0" i="0" u="none" strike="noStrike" kern="1200" dirty="0" smtClean="0">
                <a:solidFill>
                  <a:schemeClr val="tx1"/>
                </a:solidFill>
                <a:latin typeface="+mn-lt"/>
                <a:ea typeface="+mn-ea"/>
                <a:cs typeface="+mn-cs"/>
                <a:hlinkClick r:id="rId8" tooltip="Controversy about media coverage of the 2009 Greek debt crisis (page does not exist)"/>
              </a:rPr>
              <a:t>initially rose rather slowly</a:t>
            </a:r>
            <a:r>
              <a:rPr lang="en-IN" sz="1200" b="0" i="0" kern="1200" dirty="0" smtClean="0">
                <a:solidFill>
                  <a:schemeClr val="tx1"/>
                </a:solidFill>
                <a:latin typeface="+mn-lt"/>
                <a:ea typeface="+mn-ea"/>
                <a:cs typeface="+mn-cs"/>
              </a:rPr>
              <a:t>. By April 2010 it was apparent that the country was becoming unable to borrow from the markets; on 23 April 2010, the Greek government requested an initial loan of €45 billion from the EU and </a:t>
            </a:r>
            <a:r>
              <a:rPr lang="en-IN" sz="1200" b="0" i="0" u="none" strike="noStrike" kern="1200" dirty="0" smtClean="0">
                <a:solidFill>
                  <a:schemeClr val="tx1"/>
                </a:solidFill>
                <a:latin typeface="+mn-lt"/>
                <a:ea typeface="+mn-ea"/>
                <a:cs typeface="+mn-cs"/>
                <a:hlinkClick r:id="rId9" tooltip="International Monetary Fund"/>
              </a:rPr>
              <a:t>International Monetary Fund</a:t>
            </a:r>
            <a:r>
              <a:rPr lang="en-IN" sz="1200" b="0" i="0" kern="1200" dirty="0" smtClean="0">
                <a:solidFill>
                  <a:schemeClr val="tx1"/>
                </a:solidFill>
                <a:latin typeface="+mn-lt"/>
                <a:ea typeface="+mn-ea"/>
                <a:cs typeface="+mn-cs"/>
              </a:rPr>
              <a:t> (IMF), to cover its financial needs for the remaining part of 2010.</a:t>
            </a:r>
            <a:r>
              <a:rPr lang="en-IN" sz="1200" b="0" i="0" u="none" strike="noStrike" kern="1200" baseline="30000" dirty="0" smtClean="0">
                <a:solidFill>
                  <a:schemeClr val="tx1"/>
                </a:solidFill>
                <a:latin typeface="+mn-lt"/>
                <a:ea typeface="+mn-ea"/>
                <a:cs typeface="+mn-cs"/>
                <a:hlinkClick r:id="rId4"/>
              </a:rPr>
              <a:t>[29]</a:t>
            </a:r>
            <a:r>
              <a:rPr lang="en-IN" sz="1200" b="0" i="0" kern="1200" dirty="0" smtClean="0">
                <a:solidFill>
                  <a:schemeClr val="tx1"/>
                </a:solidFill>
                <a:latin typeface="+mn-lt"/>
                <a:ea typeface="+mn-ea"/>
                <a:cs typeface="+mn-cs"/>
              </a:rPr>
              <a:t> A few days later </a:t>
            </a:r>
            <a:r>
              <a:rPr lang="en-IN" sz="1200" b="0" i="0" u="none" strike="noStrike" kern="1200" dirty="0" smtClean="0">
                <a:solidFill>
                  <a:schemeClr val="tx1"/>
                </a:solidFill>
                <a:latin typeface="+mn-lt"/>
                <a:ea typeface="+mn-ea"/>
                <a:cs typeface="+mn-cs"/>
                <a:hlinkClick r:id="rId10" tooltip="Standard &amp; Poor's"/>
              </a:rPr>
              <a:t>Standard &amp; Poor's</a:t>
            </a:r>
            <a:r>
              <a:rPr lang="en-IN" sz="1200" b="0" i="0" kern="1200" dirty="0" smtClean="0">
                <a:solidFill>
                  <a:schemeClr val="tx1"/>
                </a:solidFill>
                <a:latin typeface="+mn-lt"/>
                <a:ea typeface="+mn-ea"/>
                <a:cs typeface="+mn-cs"/>
              </a:rPr>
              <a:t> slashed Greece's sovereign debt rating to BB+ or "</a:t>
            </a:r>
            <a:r>
              <a:rPr lang="en-IN" sz="1200" b="0" i="0" u="none" strike="noStrike" kern="1200" dirty="0" smtClean="0">
                <a:solidFill>
                  <a:schemeClr val="tx1"/>
                </a:solidFill>
                <a:latin typeface="+mn-lt"/>
                <a:ea typeface="+mn-ea"/>
                <a:cs typeface="+mn-cs"/>
                <a:hlinkClick r:id="rId11" tooltip="High-yield debt"/>
              </a:rPr>
              <a:t>junk</a:t>
            </a:r>
            <a:r>
              <a:rPr lang="en-IN" sz="1200" b="0" i="0" kern="1200" dirty="0" smtClean="0">
                <a:solidFill>
                  <a:schemeClr val="tx1"/>
                </a:solidFill>
                <a:latin typeface="+mn-lt"/>
                <a:ea typeface="+mn-ea"/>
                <a:cs typeface="+mn-cs"/>
              </a:rPr>
              <a:t>" status amid fears </a:t>
            </a:r>
            <a:r>
              <a:rPr lang="en-IN" sz="1200" b="0" i="0" kern="1200" dirty="0" err="1" smtClean="0">
                <a:solidFill>
                  <a:schemeClr val="tx1"/>
                </a:solidFill>
                <a:latin typeface="+mn-lt"/>
                <a:ea typeface="+mn-ea"/>
                <a:cs typeface="+mn-cs"/>
              </a:rPr>
              <a:t>of</a:t>
            </a:r>
            <a:r>
              <a:rPr lang="en-IN" sz="1200" b="0" i="0" u="none" strike="noStrike" kern="1200" dirty="0" err="1" smtClean="0">
                <a:solidFill>
                  <a:schemeClr val="tx1"/>
                </a:solidFill>
                <a:latin typeface="+mn-lt"/>
                <a:ea typeface="+mn-ea"/>
                <a:cs typeface="+mn-cs"/>
                <a:hlinkClick r:id="rId12" tooltip="Default (finance)"/>
              </a:rPr>
              <a:t>default</a:t>
            </a:r>
            <a:r>
              <a:rPr lang="en-IN" sz="1200" b="0" i="0" kern="1200" dirty="0" smtClean="0">
                <a:solidFill>
                  <a:schemeClr val="tx1"/>
                </a:solidFill>
                <a:latin typeface="+mn-lt"/>
                <a:ea typeface="+mn-ea"/>
                <a:cs typeface="+mn-cs"/>
              </a:rPr>
              <a:t>,</a:t>
            </a:r>
            <a:r>
              <a:rPr lang="en-IN" sz="1200" b="0" i="0" u="none" strike="noStrike" kern="1200" baseline="30000" dirty="0" smtClean="0">
                <a:solidFill>
                  <a:schemeClr val="tx1"/>
                </a:solidFill>
                <a:latin typeface="+mn-lt"/>
                <a:ea typeface="+mn-ea"/>
                <a:cs typeface="+mn-cs"/>
                <a:hlinkClick r:id="rId4"/>
              </a:rPr>
              <a:t>[30]</a:t>
            </a:r>
            <a:r>
              <a:rPr lang="en-IN" sz="1200" b="0" i="0" kern="1200" dirty="0" smtClean="0">
                <a:solidFill>
                  <a:schemeClr val="tx1"/>
                </a:solidFill>
                <a:latin typeface="+mn-lt"/>
                <a:ea typeface="+mn-ea"/>
                <a:cs typeface="+mn-cs"/>
              </a:rPr>
              <a:t> in which case investors were liable to lose 30–50% of their money.</a:t>
            </a:r>
            <a:r>
              <a:rPr lang="en-IN" sz="1200" b="0" i="0" u="none" strike="noStrike" kern="1200" baseline="30000" dirty="0" smtClean="0">
                <a:solidFill>
                  <a:schemeClr val="tx1"/>
                </a:solidFill>
                <a:latin typeface="+mn-lt"/>
                <a:ea typeface="+mn-ea"/>
                <a:cs typeface="+mn-cs"/>
                <a:hlinkClick r:id="rId4"/>
              </a:rPr>
              <a:t>[30]</a:t>
            </a:r>
            <a:r>
              <a:rPr lang="en-IN" sz="1200" b="0" i="0" kern="1200" dirty="0" smtClean="0">
                <a:solidFill>
                  <a:schemeClr val="tx1"/>
                </a:solidFill>
                <a:latin typeface="+mn-lt"/>
                <a:ea typeface="+mn-ea"/>
                <a:cs typeface="+mn-cs"/>
              </a:rPr>
              <a:t> </a:t>
            </a:r>
            <a:r>
              <a:rPr lang="en-IN" sz="1200" b="0" i="0" u="none" strike="noStrike" kern="1200" dirty="0" smtClean="0">
                <a:solidFill>
                  <a:schemeClr val="tx1"/>
                </a:solidFill>
                <a:latin typeface="+mn-lt"/>
                <a:ea typeface="+mn-ea"/>
                <a:cs typeface="+mn-cs"/>
                <a:hlinkClick r:id="rId13" tooltip="Stock market"/>
              </a:rPr>
              <a:t>Stock markets</a:t>
            </a:r>
            <a:r>
              <a:rPr lang="en-IN" sz="1200" b="0" i="0" kern="1200" dirty="0" smtClean="0">
                <a:solidFill>
                  <a:schemeClr val="tx1"/>
                </a:solidFill>
                <a:latin typeface="+mn-lt"/>
                <a:ea typeface="+mn-ea"/>
                <a:cs typeface="+mn-cs"/>
              </a:rPr>
              <a:t> worldwide and the euro currency declined in response to the downgrade.</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err="1" smtClean="0"/>
              <a:t>ird</a:t>
            </a:r>
            <a:r>
              <a:rPr lang="en-IN" dirty="0" smtClean="0"/>
              <a:t> parties like the ECB or IMF. Banks in the </a:t>
            </a:r>
            <a:r>
              <a:rPr lang="en-IN" dirty="0" err="1" smtClean="0"/>
              <a:t>eurozone</a:t>
            </a:r>
            <a:r>
              <a:rPr lang="en-IN" dirty="0" smtClean="0"/>
              <a:t> were undercapitalised and have faced liquidity and debt problems. </a:t>
            </a:r>
            <a:r>
              <a:rPr lang="en-IN" sz="1200" b="0" i="0" kern="1200" dirty="0" smtClean="0">
                <a:solidFill>
                  <a:schemeClr val="tx1"/>
                </a:solidFill>
                <a:latin typeface="+mn-lt"/>
                <a:ea typeface="+mn-ea"/>
                <a:cs typeface="+mn-cs"/>
              </a:rPr>
              <a:t>On 1 May 2010, the Greek government announced a series of </a:t>
            </a:r>
            <a:r>
              <a:rPr lang="en-IN" sz="1200" b="0" i="0" u="none" strike="noStrike" kern="1200" dirty="0" smtClean="0">
                <a:solidFill>
                  <a:schemeClr val="tx1"/>
                </a:solidFill>
                <a:latin typeface="+mn-lt"/>
                <a:ea typeface="+mn-ea"/>
                <a:cs typeface="+mn-cs"/>
                <a:hlinkClick r:id="rId14" tooltip="Austerity"/>
              </a:rPr>
              <a:t>austerity</a:t>
            </a:r>
            <a:r>
              <a:rPr lang="en-IN" sz="1200" b="0" i="0" kern="1200" dirty="0" smtClean="0">
                <a:solidFill>
                  <a:schemeClr val="tx1"/>
                </a:solidFill>
                <a:latin typeface="+mn-lt"/>
                <a:ea typeface="+mn-ea"/>
                <a:cs typeface="+mn-cs"/>
              </a:rPr>
              <a:t> measures</a:t>
            </a:r>
            <a:r>
              <a:rPr lang="en-IN" sz="1200" b="0" i="0" u="none" strike="noStrike" kern="1200" baseline="30000" dirty="0" smtClean="0">
                <a:solidFill>
                  <a:schemeClr val="tx1"/>
                </a:solidFill>
                <a:latin typeface="+mn-lt"/>
                <a:ea typeface="+mn-ea"/>
                <a:cs typeface="+mn-cs"/>
                <a:hlinkClick r:id="rId4"/>
              </a:rPr>
              <a:t>[32]</a:t>
            </a:r>
            <a:r>
              <a:rPr lang="en-IN" sz="1200" b="0" i="0" kern="1200" dirty="0" smtClean="0">
                <a:solidFill>
                  <a:schemeClr val="tx1"/>
                </a:solidFill>
                <a:latin typeface="+mn-lt"/>
                <a:ea typeface="+mn-ea"/>
                <a:cs typeface="+mn-cs"/>
              </a:rPr>
              <a:t> to secure a three-year€110 billion loan.</a:t>
            </a:r>
            <a:r>
              <a:rPr lang="en-IN" sz="1200" b="0" i="0" u="none" strike="noStrike" kern="1200" baseline="30000" dirty="0" smtClean="0">
                <a:solidFill>
                  <a:schemeClr val="tx1"/>
                </a:solidFill>
                <a:latin typeface="+mn-lt"/>
                <a:ea typeface="+mn-ea"/>
                <a:cs typeface="+mn-cs"/>
                <a:hlinkClick r:id="rId4"/>
              </a:rPr>
              <a:t>[33]</a:t>
            </a:r>
            <a:r>
              <a:rPr lang="en-IN" sz="1200" b="0" i="0" kern="1200" dirty="0" smtClean="0">
                <a:solidFill>
                  <a:schemeClr val="tx1"/>
                </a:solidFill>
                <a:latin typeface="+mn-lt"/>
                <a:ea typeface="+mn-ea"/>
                <a:cs typeface="+mn-cs"/>
              </a:rPr>
              <a:t> This was met with great anger by the Greek public, leading to </a:t>
            </a:r>
            <a:r>
              <a:rPr lang="en-IN" sz="1200" b="0" i="0" u="none" strike="noStrike" kern="1200" dirty="0" smtClean="0">
                <a:solidFill>
                  <a:schemeClr val="tx1"/>
                </a:solidFill>
                <a:latin typeface="+mn-lt"/>
                <a:ea typeface="+mn-ea"/>
                <a:cs typeface="+mn-cs"/>
                <a:hlinkClick r:id="rId15" tooltip="May 2010 Greek protests"/>
              </a:rPr>
              <a:t>massive protests</a:t>
            </a:r>
            <a:r>
              <a:rPr lang="en-IN" sz="1200" b="0" i="0" kern="1200" dirty="0" smtClean="0">
                <a:solidFill>
                  <a:schemeClr val="tx1"/>
                </a:solidFill>
                <a:latin typeface="+mn-lt"/>
                <a:ea typeface="+mn-ea"/>
                <a:cs typeface="+mn-cs"/>
              </a:rPr>
              <a:t>, riots and social unrest throughout Greece.</a:t>
            </a:r>
            <a:r>
              <a:rPr lang="en-IN" sz="1200" b="0" i="0" u="none" strike="noStrike" kern="1200" baseline="30000" dirty="0" smtClean="0">
                <a:solidFill>
                  <a:schemeClr val="tx1"/>
                </a:solidFill>
                <a:latin typeface="+mn-lt"/>
                <a:ea typeface="+mn-ea"/>
                <a:cs typeface="+mn-cs"/>
                <a:hlinkClick r:id="rId4"/>
              </a:rPr>
              <a:t>[34]</a:t>
            </a:r>
            <a:r>
              <a:rPr lang="en-IN" sz="1200" b="0" i="0" kern="1200" dirty="0" smtClean="0">
                <a:solidFill>
                  <a:schemeClr val="tx1"/>
                </a:solidFill>
                <a:latin typeface="+mn-lt"/>
                <a:ea typeface="+mn-ea"/>
                <a:cs typeface="+mn-cs"/>
              </a:rPr>
              <a:t> The Troika, a tripartite committee formed by the </a:t>
            </a:r>
            <a:r>
              <a:rPr lang="en-IN" sz="1200" b="0" i="0" u="none" strike="noStrike" kern="1200" dirty="0" smtClean="0">
                <a:solidFill>
                  <a:schemeClr val="tx1"/>
                </a:solidFill>
                <a:latin typeface="+mn-lt"/>
                <a:ea typeface="+mn-ea"/>
                <a:cs typeface="+mn-cs"/>
                <a:hlinkClick r:id="rId16" tooltip="European Commission"/>
              </a:rPr>
              <a:t>European Commission</a:t>
            </a:r>
            <a:r>
              <a:rPr lang="en-IN" sz="1200" b="0" i="0" kern="1200" dirty="0" smtClean="0">
                <a:solidFill>
                  <a:schemeClr val="tx1"/>
                </a:solidFill>
                <a:latin typeface="+mn-lt"/>
                <a:ea typeface="+mn-ea"/>
                <a:cs typeface="+mn-cs"/>
              </a:rPr>
              <a:t>, </a:t>
            </a:r>
            <a:r>
              <a:rPr lang="en-IN" sz="1200" b="0" i="0" kern="1200" dirty="0" err="1" smtClean="0">
                <a:solidFill>
                  <a:schemeClr val="tx1"/>
                </a:solidFill>
                <a:latin typeface="+mn-lt"/>
                <a:ea typeface="+mn-ea"/>
                <a:cs typeface="+mn-cs"/>
              </a:rPr>
              <a:t>the</a:t>
            </a:r>
            <a:r>
              <a:rPr lang="en-IN" sz="1200" b="0" i="0" u="none" strike="noStrike" kern="1200" dirty="0" err="1" smtClean="0">
                <a:solidFill>
                  <a:schemeClr val="tx1"/>
                </a:solidFill>
                <a:latin typeface="+mn-lt"/>
                <a:ea typeface="+mn-ea"/>
                <a:cs typeface="+mn-cs"/>
                <a:hlinkClick r:id="rId17" tooltip="European Central Bank"/>
              </a:rPr>
              <a:t>European</a:t>
            </a:r>
            <a:r>
              <a:rPr lang="en-IN" sz="1200" b="0" i="0" u="none" strike="noStrike" kern="1200" dirty="0" smtClean="0">
                <a:solidFill>
                  <a:schemeClr val="tx1"/>
                </a:solidFill>
                <a:latin typeface="+mn-lt"/>
                <a:ea typeface="+mn-ea"/>
                <a:cs typeface="+mn-cs"/>
                <a:hlinkClick r:id="rId17" tooltip="European Central Bank"/>
              </a:rPr>
              <a:t> Central Bank</a:t>
            </a:r>
            <a:r>
              <a:rPr lang="en-IN" sz="1200" b="0" i="0" kern="1200" dirty="0" smtClean="0">
                <a:solidFill>
                  <a:schemeClr val="tx1"/>
                </a:solidFill>
                <a:latin typeface="+mn-lt"/>
                <a:ea typeface="+mn-ea"/>
                <a:cs typeface="+mn-cs"/>
              </a:rPr>
              <a:t> and the International Monetary Fund (EC, ECB and IMF), offered Greece a second bailout loan worth €130 billion in October 2011, but with the activation being conditional on implementation of further austerity measures and a debt restructure agreement</a:t>
            </a:r>
          </a:p>
          <a:p>
            <a:r>
              <a:rPr lang="en-US" sz="1200" b="1" i="0" kern="1200" dirty="0" smtClean="0">
                <a:solidFill>
                  <a:schemeClr val="tx1"/>
                </a:solidFill>
                <a:latin typeface="+mn-lt"/>
                <a:ea typeface="+mn-ea"/>
                <a:cs typeface="+mn-cs"/>
              </a:rPr>
              <a:t>IRELAND PROBLEM: </a:t>
            </a:r>
            <a:r>
              <a:rPr lang="en-IN" sz="1200" b="0" i="0" kern="1200" dirty="0" smtClean="0">
                <a:solidFill>
                  <a:schemeClr val="tx1"/>
                </a:solidFill>
                <a:latin typeface="+mn-lt"/>
                <a:ea typeface="+mn-ea"/>
                <a:cs typeface="+mn-cs"/>
              </a:rPr>
              <a:t>The Irish sovereign debt crisis was not based on government over-spending, but from the state guaranteeing the six main Irish-based banks who had financed a </a:t>
            </a:r>
            <a:r>
              <a:rPr lang="en-IN" sz="1200" b="0" i="0" u="none" strike="noStrike" kern="1200" dirty="0" smtClean="0">
                <a:solidFill>
                  <a:schemeClr val="tx1"/>
                </a:solidFill>
                <a:latin typeface="+mn-lt"/>
                <a:ea typeface="+mn-ea"/>
                <a:cs typeface="+mn-cs"/>
                <a:hlinkClick r:id="rId18" tooltip="Property bubble"/>
              </a:rPr>
              <a:t>property bubble</a:t>
            </a:r>
            <a:r>
              <a:rPr lang="en-IN" sz="1200" b="0" i="0" kern="1200" dirty="0" smtClean="0">
                <a:solidFill>
                  <a:schemeClr val="tx1"/>
                </a:solidFill>
                <a:latin typeface="+mn-lt"/>
                <a:ea typeface="+mn-ea"/>
                <a:cs typeface="+mn-cs"/>
              </a:rPr>
              <a:t>. On 29 September 2008, Finance </a:t>
            </a:r>
            <a:r>
              <a:rPr lang="en-IN" sz="1200" b="0" i="0" kern="1200" dirty="0" err="1" smtClean="0">
                <a:solidFill>
                  <a:schemeClr val="tx1"/>
                </a:solidFill>
                <a:latin typeface="+mn-lt"/>
                <a:ea typeface="+mn-ea"/>
                <a:cs typeface="+mn-cs"/>
              </a:rPr>
              <a:t>Minister</a:t>
            </a:r>
            <a:r>
              <a:rPr lang="en-IN" sz="1200" b="0" i="0" u="none" strike="noStrike" kern="1200" dirty="0" err="1" smtClean="0">
                <a:solidFill>
                  <a:schemeClr val="tx1"/>
                </a:solidFill>
                <a:latin typeface="+mn-lt"/>
                <a:ea typeface="+mn-ea"/>
                <a:cs typeface="+mn-cs"/>
                <a:hlinkClick r:id="rId19" tooltip="Brian Lenihan, Jnr"/>
              </a:rPr>
              <a:t>Brian</a:t>
            </a:r>
            <a:r>
              <a:rPr lang="en-IN" sz="1200" b="0" i="0" u="none" strike="noStrike" kern="1200" dirty="0" smtClean="0">
                <a:solidFill>
                  <a:schemeClr val="tx1"/>
                </a:solidFill>
                <a:latin typeface="+mn-lt"/>
                <a:ea typeface="+mn-ea"/>
                <a:cs typeface="+mn-cs"/>
                <a:hlinkClick r:id="rId19" tooltip="Brian Lenihan, Jnr"/>
              </a:rPr>
              <a:t> </a:t>
            </a:r>
            <a:r>
              <a:rPr lang="en-IN" sz="1200" b="0" i="0" u="none" strike="noStrike" kern="1200" dirty="0" err="1" smtClean="0">
                <a:solidFill>
                  <a:schemeClr val="tx1"/>
                </a:solidFill>
                <a:latin typeface="+mn-lt"/>
                <a:ea typeface="+mn-ea"/>
                <a:cs typeface="+mn-cs"/>
                <a:hlinkClick r:id="rId19" tooltip="Brian Lenihan, Jnr"/>
              </a:rPr>
              <a:t>Lenihan</a:t>
            </a:r>
            <a:r>
              <a:rPr lang="en-IN" sz="1200" b="0" i="0" u="none" strike="noStrike" kern="1200" dirty="0" smtClean="0">
                <a:solidFill>
                  <a:schemeClr val="tx1"/>
                </a:solidFill>
                <a:latin typeface="+mn-lt"/>
                <a:ea typeface="+mn-ea"/>
                <a:cs typeface="+mn-cs"/>
                <a:hlinkClick r:id="rId19" tooltip="Brian Lenihan, Jnr"/>
              </a:rPr>
              <a:t>, </a:t>
            </a:r>
            <a:r>
              <a:rPr lang="en-IN" sz="1200" b="0" i="0" u="none" strike="noStrike" kern="1200" dirty="0" err="1" smtClean="0">
                <a:solidFill>
                  <a:schemeClr val="tx1"/>
                </a:solidFill>
                <a:latin typeface="+mn-lt"/>
                <a:ea typeface="+mn-ea"/>
                <a:cs typeface="+mn-cs"/>
                <a:hlinkClick r:id="rId19" tooltip="Brian Lenihan, Jnr"/>
              </a:rPr>
              <a:t>Jnr</a:t>
            </a:r>
            <a:r>
              <a:rPr lang="en-IN" sz="1200" b="0" i="0" kern="1200" dirty="0" smtClean="0">
                <a:solidFill>
                  <a:schemeClr val="tx1"/>
                </a:solidFill>
                <a:latin typeface="+mn-lt"/>
                <a:ea typeface="+mn-ea"/>
                <a:cs typeface="+mn-cs"/>
              </a:rPr>
              <a:t> issued a two-year guarantee to the banks' depositors and bond-holders.</a:t>
            </a:r>
            <a:r>
              <a:rPr lang="en-IN" sz="1200" b="0" i="0" u="none" strike="noStrike" kern="1200" baseline="30000" dirty="0" smtClean="0">
                <a:solidFill>
                  <a:schemeClr val="tx1"/>
                </a:solidFill>
                <a:latin typeface="+mn-lt"/>
                <a:ea typeface="+mn-ea"/>
                <a:cs typeface="+mn-cs"/>
                <a:hlinkClick r:id="rId4"/>
              </a:rPr>
              <a:t>[93]</a:t>
            </a:r>
            <a:r>
              <a:rPr lang="en-IN" sz="1200" b="0" i="0" kern="1200" dirty="0" smtClean="0">
                <a:solidFill>
                  <a:schemeClr val="tx1"/>
                </a:solidFill>
                <a:latin typeface="+mn-lt"/>
                <a:ea typeface="+mn-ea"/>
                <a:cs typeface="+mn-cs"/>
              </a:rPr>
              <a:t> The guarantees were subsequently renewed for new deposits and bonds in a slightly different manner. In 2009, an </a:t>
            </a:r>
            <a:r>
              <a:rPr lang="en-IN" sz="1200" b="0" i="0" u="none" strike="noStrike" kern="1200" dirty="0" smtClean="0">
                <a:solidFill>
                  <a:schemeClr val="tx1"/>
                </a:solidFill>
                <a:latin typeface="+mn-lt"/>
                <a:ea typeface="+mn-ea"/>
                <a:cs typeface="+mn-cs"/>
                <a:hlinkClick r:id="rId20" tooltip="National Asset Management Agency"/>
              </a:rPr>
              <a:t>National Asset Management Agency</a:t>
            </a:r>
            <a:r>
              <a:rPr lang="en-IN" sz="1200" b="0" i="0" kern="1200" dirty="0" smtClean="0">
                <a:solidFill>
                  <a:schemeClr val="tx1"/>
                </a:solidFill>
                <a:latin typeface="+mn-lt"/>
                <a:ea typeface="+mn-ea"/>
                <a:cs typeface="+mn-cs"/>
              </a:rPr>
              <a:t> (NAMA), was created to acquire large property-related loans from the six banks at a market-related "long-term economic value".</a:t>
            </a:r>
            <a:r>
              <a:rPr lang="en-IN" sz="1200" b="0" i="0" u="none" strike="noStrike" kern="1200" baseline="30000" dirty="0" smtClean="0">
                <a:solidFill>
                  <a:schemeClr val="tx1"/>
                </a:solidFill>
                <a:latin typeface="+mn-lt"/>
                <a:ea typeface="+mn-ea"/>
                <a:cs typeface="+mn-cs"/>
                <a:hlinkClick r:id="rId4"/>
              </a:rPr>
              <a:t>[94]</a:t>
            </a:r>
            <a:endParaRPr lang="en-IN" sz="1200" b="0" i="0" kern="1200" dirty="0" smtClean="0">
              <a:solidFill>
                <a:schemeClr val="tx1"/>
              </a:solidFill>
              <a:latin typeface="+mn-lt"/>
              <a:ea typeface="+mn-ea"/>
              <a:cs typeface="+mn-cs"/>
            </a:endParaRPr>
          </a:p>
          <a:p>
            <a:r>
              <a:rPr lang="en-IN" sz="1200" b="0" i="0" kern="1200" dirty="0" smtClean="0">
                <a:solidFill>
                  <a:schemeClr val="tx1"/>
                </a:solidFill>
                <a:latin typeface="+mn-lt"/>
                <a:ea typeface="+mn-ea"/>
                <a:cs typeface="+mn-cs"/>
              </a:rPr>
              <a:t>Irish banks had lost an estimated 100 billion </a:t>
            </a:r>
            <a:r>
              <a:rPr lang="en-IN" sz="1200" b="0" i="0" kern="1200" dirty="0" err="1" smtClean="0">
                <a:solidFill>
                  <a:schemeClr val="tx1"/>
                </a:solidFill>
                <a:latin typeface="+mn-lt"/>
                <a:ea typeface="+mn-ea"/>
                <a:cs typeface="+mn-cs"/>
              </a:rPr>
              <a:t>euros</a:t>
            </a:r>
            <a:r>
              <a:rPr lang="en-IN" sz="1200" b="0" i="0" kern="1200" dirty="0" smtClean="0">
                <a:solidFill>
                  <a:schemeClr val="tx1"/>
                </a:solidFill>
                <a:latin typeface="+mn-lt"/>
                <a:ea typeface="+mn-ea"/>
                <a:cs typeface="+mn-cs"/>
              </a:rPr>
              <a:t>, much of it related to defaulted loans to property developers and homeowners made in the midst of the property bubble, which burst around 2007. The economy collapsed during 2008. Unemployment rose from 4% in 2006 to 14% by 2010, while the national budget went from a surplus in 2007 to a deficit of 32% GDP in 2010, the highest in the history of the </a:t>
            </a:r>
            <a:r>
              <a:rPr lang="en-IN" sz="1200" b="0" i="0" kern="1200" dirty="0" err="1" smtClean="0">
                <a:solidFill>
                  <a:schemeClr val="tx1"/>
                </a:solidFill>
                <a:latin typeface="+mn-lt"/>
                <a:ea typeface="+mn-ea"/>
                <a:cs typeface="+mn-cs"/>
              </a:rPr>
              <a:t>eurozone</a:t>
            </a:r>
            <a:r>
              <a:rPr lang="en-IN" sz="1200" b="0" i="0" kern="1200" dirty="0" smtClean="0">
                <a:solidFill>
                  <a:schemeClr val="tx1"/>
                </a:solidFill>
                <a:latin typeface="+mn-lt"/>
                <a:ea typeface="+mn-ea"/>
                <a:cs typeface="+mn-cs"/>
              </a:rPr>
              <a:t>, despite austerity measures</a:t>
            </a:r>
          </a:p>
          <a:p>
            <a:r>
              <a:rPr lang="en-US" b="1" dirty="0" smtClean="0"/>
              <a:t>PORTUGAL: </a:t>
            </a:r>
            <a:r>
              <a:rPr lang="en-IN" sz="1200" b="0" i="0" kern="1200" dirty="0" smtClean="0">
                <a:solidFill>
                  <a:schemeClr val="tx1"/>
                </a:solidFill>
                <a:latin typeface="+mn-lt"/>
                <a:ea typeface="+mn-ea"/>
                <a:cs typeface="+mn-cs"/>
              </a:rPr>
              <a:t>Portugal's debt was in September 2012 forecast by the Troika to peak at around 124% of GDP in 2014, followed by a firm downward trajectory after 2014. Previously the Troika had predicted it would peak at 118.5% of GDP in 2013, so the developments proved to be a bit worse than first anticipated, but the situation was described as fully sustainable and progressing well. As a result from the slightly worse economic circumstances, the country has been given one more year to reduce the budget deficit to a level below 3% of GDP, moving the target year from 2013 to 2014. The budget deficit for 2012 has been forecast to end at 5%. The recession in the economy is now also projected to last until 2013, with GDP declining 3% in 2012 and 1% in 2013; followed by a return to positive real growth in 2014.</a:t>
            </a:r>
            <a:r>
              <a:rPr lang="en-IN" sz="1200" b="0" i="0" u="none" strike="noStrike" kern="1200" baseline="30000" dirty="0" smtClean="0">
                <a:solidFill>
                  <a:schemeClr val="tx1"/>
                </a:solidFill>
                <a:latin typeface="+mn-lt"/>
                <a:ea typeface="+mn-ea"/>
                <a:cs typeface="+mn-cs"/>
                <a:hlinkClick r:id="rId4"/>
              </a:rPr>
              <a:t>[112]</a:t>
            </a:r>
            <a:endParaRPr lang="en-IN" sz="1200" b="0" i="0" kern="1200" dirty="0" smtClean="0">
              <a:solidFill>
                <a:schemeClr val="tx1"/>
              </a:solidFill>
              <a:latin typeface="+mn-lt"/>
              <a:ea typeface="+mn-ea"/>
              <a:cs typeface="+mn-cs"/>
            </a:endParaRPr>
          </a:p>
          <a:p>
            <a:r>
              <a:rPr lang="en-IN" sz="1200" b="0" i="0" kern="1200" dirty="0" smtClean="0">
                <a:solidFill>
                  <a:schemeClr val="tx1"/>
                </a:solidFill>
                <a:latin typeface="+mn-lt"/>
                <a:ea typeface="+mn-ea"/>
                <a:cs typeface="+mn-cs"/>
              </a:rPr>
              <a:t>As part of the bailout programme, Portugal is required to regain complete access to financial markets starting from September 2013. The first step has been successfully completed on 3 October 2012, when the country managed to regain partial market access. Once Portugal regains complete access it is expected to benefit from interventions by the ECB, which announced support in the form of some yield-lowering bond purchases (</a:t>
            </a:r>
            <a:r>
              <a:rPr lang="en-IN" sz="1200" b="0" i="0" u="none" strike="noStrike" kern="1200" dirty="0" smtClean="0">
                <a:solidFill>
                  <a:schemeClr val="tx1"/>
                </a:solidFill>
                <a:latin typeface="+mn-lt"/>
                <a:ea typeface="+mn-ea"/>
                <a:cs typeface="+mn-cs"/>
                <a:hlinkClick r:id="rId21" tooltip="Outright Monetary Transactions"/>
              </a:rPr>
              <a:t>OMTs</a:t>
            </a:r>
            <a:r>
              <a:rPr lang="en-IN" sz="1200" b="0" i="0" kern="1200" dirty="0" smtClean="0">
                <a:solidFill>
                  <a:schemeClr val="tx1"/>
                </a:solidFill>
                <a:latin typeface="+mn-lt"/>
                <a:ea typeface="+mn-ea"/>
                <a:cs typeface="+mn-cs"/>
              </a:rPr>
              <a:t>),</a:t>
            </a:r>
            <a:r>
              <a:rPr lang="en-IN" sz="1200" b="0" i="0" u="none" strike="noStrike" kern="1200" baseline="30000" dirty="0" smtClean="0">
                <a:solidFill>
                  <a:schemeClr val="tx1"/>
                </a:solidFill>
                <a:latin typeface="+mn-lt"/>
                <a:ea typeface="+mn-ea"/>
                <a:cs typeface="+mn-cs"/>
                <a:hlinkClick r:id="rId4"/>
              </a:rPr>
              <a:t>[112]</a:t>
            </a:r>
            <a:r>
              <a:rPr lang="en-IN" sz="1200" b="0" i="0" kern="1200" dirty="0" smtClean="0">
                <a:solidFill>
                  <a:schemeClr val="tx1"/>
                </a:solidFill>
                <a:latin typeface="+mn-lt"/>
                <a:ea typeface="+mn-ea"/>
                <a:cs typeface="+mn-cs"/>
              </a:rPr>
              <a:t> to bring governmental interest rates down to sustainable levels. A peak for the Portuguese 10-year governmental interest rates happened on 30 January 2012, where it reached 17.3% after the rating agencies had cut the governments credit rating to "non-investment grade" (also referred to as "junk").</a:t>
            </a:r>
            <a:r>
              <a:rPr lang="en-IN" sz="1200" b="0" i="0" u="none" strike="noStrike" kern="1200" baseline="30000" dirty="0" smtClean="0">
                <a:solidFill>
                  <a:schemeClr val="tx1"/>
                </a:solidFill>
                <a:latin typeface="+mn-lt"/>
                <a:ea typeface="+mn-ea"/>
                <a:cs typeface="+mn-cs"/>
                <a:hlinkClick r:id="rId4"/>
              </a:rPr>
              <a:t>[113]</a:t>
            </a:r>
            <a:r>
              <a:rPr lang="en-IN" sz="1200" b="0" i="0" kern="1200" dirty="0" smtClean="0">
                <a:solidFill>
                  <a:schemeClr val="tx1"/>
                </a:solidFill>
                <a:latin typeface="+mn-lt"/>
                <a:ea typeface="+mn-ea"/>
                <a:cs typeface="+mn-cs"/>
              </a:rPr>
              <a:t> As of December 2012, it has been more than halved to only 7%.</a:t>
            </a:r>
          </a:p>
          <a:p>
            <a:r>
              <a:rPr lang="en-US" sz="1200" b="1" i="0" kern="1200" dirty="0" smtClean="0">
                <a:solidFill>
                  <a:schemeClr val="tx1"/>
                </a:solidFill>
                <a:latin typeface="+mn-lt"/>
                <a:ea typeface="+mn-ea"/>
                <a:cs typeface="+mn-cs"/>
              </a:rPr>
              <a:t>SPAIN</a:t>
            </a:r>
            <a:r>
              <a:rPr lang="en-IN" sz="1200" b="1" i="0" kern="1200" dirty="0" smtClean="0">
                <a:solidFill>
                  <a:schemeClr val="tx1"/>
                </a:solidFill>
                <a:latin typeface="+mn-lt"/>
                <a:ea typeface="+mn-ea"/>
                <a:cs typeface="+mn-cs"/>
              </a:rPr>
              <a:t>:</a:t>
            </a:r>
            <a:r>
              <a:rPr lang="en-IN" sz="1200" b="1" i="0" kern="1200" baseline="0" dirty="0" smtClean="0">
                <a:solidFill>
                  <a:schemeClr val="tx1"/>
                </a:solidFill>
                <a:latin typeface="+mn-lt"/>
                <a:ea typeface="+mn-ea"/>
                <a:cs typeface="+mn-cs"/>
              </a:rPr>
              <a:t> </a:t>
            </a:r>
            <a:r>
              <a:rPr lang="en-IN" sz="1200" b="0" i="0" kern="1200" dirty="0" smtClean="0">
                <a:solidFill>
                  <a:schemeClr val="tx1"/>
                </a:solidFill>
                <a:latin typeface="+mn-lt"/>
                <a:ea typeface="+mn-ea"/>
                <a:cs typeface="+mn-cs"/>
              </a:rPr>
              <a:t>Spain had a comparatively low debt level among advanced economies prior to the crisis.</a:t>
            </a:r>
            <a:r>
              <a:rPr lang="en-IN" sz="1200" b="0" i="0" u="none" strike="noStrike" kern="1200" baseline="30000" dirty="0" smtClean="0">
                <a:solidFill>
                  <a:schemeClr val="tx1"/>
                </a:solidFill>
                <a:latin typeface="+mn-lt"/>
                <a:ea typeface="+mn-ea"/>
                <a:cs typeface="+mn-cs"/>
                <a:hlinkClick r:id="rId4"/>
              </a:rPr>
              <a:t>[117]</a:t>
            </a:r>
            <a:r>
              <a:rPr lang="en-IN" sz="1200" b="0" i="0" kern="1200" dirty="0" smtClean="0">
                <a:solidFill>
                  <a:schemeClr val="tx1"/>
                </a:solidFill>
                <a:latin typeface="+mn-lt"/>
                <a:ea typeface="+mn-ea"/>
                <a:cs typeface="+mn-cs"/>
              </a:rPr>
              <a:t> Its public debt relative to GDP in 2010 was only 60%, more than 20 points less than Germany, France or the US, and more than 60 points less than Italy, Ireland or Greece.</a:t>
            </a:r>
            <a:r>
              <a:rPr lang="en-IN" sz="1200" b="0" i="0" u="none" strike="noStrike" kern="1200" baseline="30000" dirty="0" smtClean="0">
                <a:solidFill>
                  <a:schemeClr val="tx1"/>
                </a:solidFill>
                <a:latin typeface="+mn-lt"/>
                <a:ea typeface="+mn-ea"/>
                <a:cs typeface="+mn-cs"/>
                <a:hlinkClick r:id="rId4"/>
              </a:rPr>
              <a:t>[118][119]</a:t>
            </a:r>
            <a:r>
              <a:rPr lang="en-IN" sz="1200" b="0" i="0" kern="1200" dirty="0" smtClean="0">
                <a:solidFill>
                  <a:schemeClr val="tx1"/>
                </a:solidFill>
                <a:latin typeface="+mn-lt"/>
                <a:ea typeface="+mn-ea"/>
                <a:cs typeface="+mn-cs"/>
              </a:rPr>
              <a:t> Debt was largely avoided by the ballooning tax revenue from the housing bubble, which helped accommodate a decade of increased government spending without debt accumulation.</a:t>
            </a:r>
            <a:r>
              <a:rPr lang="en-IN" sz="1200" b="0" i="0" u="none" strike="noStrike" kern="1200" baseline="30000" dirty="0" smtClean="0">
                <a:solidFill>
                  <a:schemeClr val="tx1"/>
                </a:solidFill>
                <a:latin typeface="+mn-lt"/>
                <a:ea typeface="+mn-ea"/>
                <a:cs typeface="+mn-cs"/>
                <a:hlinkClick r:id="rId4"/>
              </a:rPr>
              <a:t>[120]</a:t>
            </a:r>
            <a:r>
              <a:rPr lang="en-IN" sz="1200" b="0" i="0" kern="1200" dirty="0" smtClean="0">
                <a:solidFill>
                  <a:schemeClr val="tx1"/>
                </a:solidFill>
                <a:latin typeface="+mn-lt"/>
                <a:ea typeface="+mn-ea"/>
                <a:cs typeface="+mn-cs"/>
              </a:rPr>
              <a:t> When the bubble burst, Spain spent large amounts of money on bank bailouts. In May 2012, </a:t>
            </a:r>
            <a:r>
              <a:rPr lang="en-IN" sz="1200" b="0" i="0" u="none" strike="noStrike" kern="1200" dirty="0" err="1" smtClean="0">
                <a:solidFill>
                  <a:schemeClr val="tx1"/>
                </a:solidFill>
                <a:latin typeface="+mn-lt"/>
                <a:ea typeface="+mn-ea"/>
                <a:cs typeface="+mn-cs"/>
                <a:hlinkClick r:id="rId22" tooltip="Bankia"/>
              </a:rPr>
              <a:t>Bankia</a:t>
            </a:r>
            <a:r>
              <a:rPr lang="en-IN" sz="1200" b="0" i="0" kern="1200" dirty="0" smtClean="0">
                <a:solidFill>
                  <a:schemeClr val="tx1"/>
                </a:solidFill>
                <a:latin typeface="+mn-lt"/>
                <a:ea typeface="+mn-ea"/>
                <a:cs typeface="+mn-cs"/>
              </a:rPr>
              <a:t> received a 19 billion euro bailout,</a:t>
            </a:r>
            <a:r>
              <a:rPr lang="en-IN" sz="1200" b="0" i="0" u="none" strike="noStrike" kern="1200" baseline="30000" dirty="0" smtClean="0">
                <a:solidFill>
                  <a:schemeClr val="tx1"/>
                </a:solidFill>
                <a:latin typeface="+mn-lt"/>
                <a:ea typeface="+mn-ea"/>
                <a:cs typeface="+mn-cs"/>
                <a:hlinkClick r:id="rId4"/>
              </a:rPr>
              <a:t>[121]</a:t>
            </a:r>
            <a:r>
              <a:rPr lang="en-IN" sz="1200" b="0" i="0" kern="1200" dirty="0" smtClean="0">
                <a:solidFill>
                  <a:schemeClr val="tx1"/>
                </a:solidFill>
                <a:latin typeface="+mn-lt"/>
                <a:ea typeface="+mn-ea"/>
                <a:cs typeface="+mn-cs"/>
              </a:rPr>
              <a:t> on top of the previous 4.5 billion </a:t>
            </a:r>
            <a:r>
              <a:rPr lang="en-IN" sz="1200" b="0" i="0" kern="1200" dirty="0" err="1" smtClean="0">
                <a:solidFill>
                  <a:schemeClr val="tx1"/>
                </a:solidFill>
                <a:latin typeface="+mn-lt"/>
                <a:ea typeface="+mn-ea"/>
                <a:cs typeface="+mn-cs"/>
              </a:rPr>
              <a:t>euros</a:t>
            </a:r>
            <a:r>
              <a:rPr lang="en-IN" sz="1200" b="0" i="0" kern="1200" dirty="0" smtClean="0">
                <a:solidFill>
                  <a:schemeClr val="tx1"/>
                </a:solidFill>
                <a:latin typeface="+mn-lt"/>
                <a:ea typeface="+mn-ea"/>
                <a:cs typeface="+mn-cs"/>
              </a:rPr>
              <a:t> to prop up </a:t>
            </a:r>
            <a:r>
              <a:rPr lang="en-IN" sz="1200" b="0" i="0" kern="1200" dirty="0" err="1" smtClean="0">
                <a:solidFill>
                  <a:schemeClr val="tx1"/>
                </a:solidFill>
                <a:latin typeface="+mn-lt"/>
                <a:ea typeface="+mn-ea"/>
                <a:cs typeface="+mn-cs"/>
              </a:rPr>
              <a:t>Bankia</a:t>
            </a:r>
            <a:r>
              <a:rPr lang="en-IN" sz="1200" b="0" i="0" kern="1200" dirty="0" smtClean="0">
                <a:solidFill>
                  <a:schemeClr val="tx1"/>
                </a:solidFill>
                <a:latin typeface="+mn-lt"/>
                <a:ea typeface="+mn-ea"/>
                <a:cs typeface="+mn-cs"/>
              </a:rPr>
              <a:t>.</a:t>
            </a:r>
            <a:r>
              <a:rPr lang="en-IN" sz="1200" b="0" i="0" u="none" strike="noStrike" kern="1200" baseline="30000" dirty="0" smtClean="0">
                <a:solidFill>
                  <a:schemeClr val="tx1"/>
                </a:solidFill>
                <a:latin typeface="+mn-lt"/>
                <a:ea typeface="+mn-ea"/>
                <a:cs typeface="+mn-cs"/>
                <a:hlinkClick r:id="rId4"/>
              </a:rPr>
              <a:t>[122]</a:t>
            </a:r>
            <a:r>
              <a:rPr lang="en-IN" sz="1200" b="0" i="0" kern="1200" dirty="0" smtClean="0">
                <a:solidFill>
                  <a:schemeClr val="tx1"/>
                </a:solidFill>
                <a:latin typeface="+mn-lt"/>
                <a:ea typeface="+mn-ea"/>
                <a:cs typeface="+mn-cs"/>
              </a:rPr>
              <a:t> </a:t>
            </a:r>
            <a:r>
              <a:rPr lang="en-IN" sz="1200" b="1" i="0" kern="1200" dirty="0" smtClean="0">
                <a:solidFill>
                  <a:schemeClr val="tx1"/>
                </a:solidFill>
                <a:latin typeface="+mn-lt"/>
                <a:ea typeface="+mn-ea"/>
                <a:cs typeface="+mn-cs"/>
              </a:rPr>
              <a:t>Questionable accounting methods disguised bank losses</a:t>
            </a:r>
            <a:r>
              <a:rPr lang="en-IN" sz="1200" b="0" i="0" kern="1200" dirty="0" smtClean="0">
                <a:solidFill>
                  <a:schemeClr val="tx1"/>
                </a:solidFill>
                <a:latin typeface="+mn-lt"/>
                <a:ea typeface="+mn-ea"/>
                <a:cs typeface="+mn-cs"/>
              </a:rPr>
              <a:t>.</a:t>
            </a:r>
            <a:r>
              <a:rPr lang="en-IN" sz="1200" b="0" i="0" u="none" strike="noStrike" kern="1200" baseline="30000" dirty="0" smtClean="0">
                <a:solidFill>
                  <a:schemeClr val="tx1"/>
                </a:solidFill>
                <a:latin typeface="+mn-lt"/>
                <a:ea typeface="+mn-ea"/>
                <a:cs typeface="+mn-cs"/>
                <a:hlinkClick r:id="rId4"/>
              </a:rPr>
              <a:t>[123]</a:t>
            </a:r>
            <a:r>
              <a:rPr lang="en-IN" sz="1200" b="0" i="0" kern="1200" dirty="0" smtClean="0">
                <a:solidFill>
                  <a:schemeClr val="tx1"/>
                </a:solidFill>
                <a:latin typeface="+mn-lt"/>
                <a:ea typeface="+mn-ea"/>
                <a:cs typeface="+mn-cs"/>
              </a:rPr>
              <a:t> During September 2012, regulators indicated that Spanish banks </a:t>
            </a:r>
            <a:r>
              <a:rPr lang="en-IN" sz="1200" b="1" i="0" kern="1200" dirty="0" smtClean="0">
                <a:solidFill>
                  <a:schemeClr val="tx1"/>
                </a:solidFill>
                <a:latin typeface="+mn-lt"/>
                <a:ea typeface="+mn-ea"/>
                <a:cs typeface="+mn-cs"/>
              </a:rPr>
              <a:t>required €59 billion (USD $77 billion) in additional capital to offset losses from real estate investments.</a:t>
            </a:r>
            <a:r>
              <a:rPr lang="en-IN" sz="1200" b="1" i="0" u="none" strike="noStrike" kern="1200" baseline="30000" dirty="0" smtClean="0">
                <a:solidFill>
                  <a:schemeClr val="tx1"/>
                </a:solidFill>
                <a:latin typeface="+mn-lt"/>
                <a:ea typeface="+mn-ea"/>
                <a:cs typeface="+mn-cs"/>
                <a:hlinkClick r:id="rId4"/>
              </a:rPr>
              <a:t>[124]</a:t>
            </a:r>
            <a:endParaRPr lang="en-IN" sz="1200" b="1" i="0" kern="1200" dirty="0" smtClean="0">
              <a:solidFill>
                <a:schemeClr val="tx1"/>
              </a:solidFill>
              <a:latin typeface="+mn-lt"/>
              <a:ea typeface="+mn-ea"/>
              <a:cs typeface="+mn-cs"/>
            </a:endParaRPr>
          </a:p>
          <a:p>
            <a:r>
              <a:rPr lang="en-IN" sz="1200" b="0" i="0" kern="1200" dirty="0" smtClean="0">
                <a:solidFill>
                  <a:schemeClr val="tx1"/>
                </a:solidFill>
                <a:latin typeface="+mn-lt"/>
                <a:ea typeface="+mn-ea"/>
                <a:cs typeface="+mn-cs"/>
              </a:rPr>
              <a:t>The bank bailouts and the economic downturn increased the country's deficit and debt levels and led to a substantial downgrading of its credit rating. To build </a:t>
            </a:r>
            <a:r>
              <a:rPr lang="en-IN" sz="1200" b="1" i="0" kern="1200" dirty="0" smtClean="0">
                <a:solidFill>
                  <a:schemeClr val="tx1"/>
                </a:solidFill>
                <a:latin typeface="+mn-lt"/>
                <a:ea typeface="+mn-ea"/>
                <a:cs typeface="+mn-cs"/>
              </a:rPr>
              <a:t>up trust </a:t>
            </a:r>
            <a:r>
              <a:rPr lang="en-IN" sz="1200" b="0" i="0" kern="1200" dirty="0" smtClean="0">
                <a:solidFill>
                  <a:schemeClr val="tx1"/>
                </a:solidFill>
                <a:latin typeface="+mn-lt"/>
                <a:ea typeface="+mn-ea"/>
                <a:cs typeface="+mn-cs"/>
              </a:rPr>
              <a:t>in the financial markets, the government began to introduce austerity measures and in 2011 it passed a law in congress to approve an amendment to the </a:t>
            </a:r>
            <a:r>
              <a:rPr lang="en-IN" sz="1200" b="0" i="0" u="none" strike="noStrike" kern="1200" dirty="0" smtClean="0">
                <a:solidFill>
                  <a:schemeClr val="tx1"/>
                </a:solidFill>
                <a:latin typeface="+mn-lt"/>
                <a:ea typeface="+mn-ea"/>
                <a:cs typeface="+mn-cs"/>
                <a:hlinkClick r:id="rId23" tooltip="Spanish Constitution"/>
              </a:rPr>
              <a:t>Spanish Constitution</a:t>
            </a:r>
            <a:r>
              <a:rPr lang="en-IN" sz="1200" b="0" i="0" kern="1200" dirty="0" smtClean="0">
                <a:solidFill>
                  <a:schemeClr val="tx1"/>
                </a:solidFill>
                <a:latin typeface="+mn-lt"/>
                <a:ea typeface="+mn-ea"/>
                <a:cs typeface="+mn-cs"/>
              </a:rPr>
              <a:t> to require a </a:t>
            </a:r>
            <a:r>
              <a:rPr lang="en-IN" sz="1200" b="0" i="0" u="none" strike="noStrike" kern="1200" dirty="0" smtClean="0">
                <a:solidFill>
                  <a:schemeClr val="tx1"/>
                </a:solidFill>
                <a:latin typeface="+mn-lt"/>
                <a:ea typeface="+mn-ea"/>
                <a:cs typeface="+mn-cs"/>
                <a:hlinkClick r:id="rId24" tooltip="Balanced budget amendment"/>
              </a:rPr>
              <a:t>balanced budget</a:t>
            </a:r>
            <a:r>
              <a:rPr lang="en-IN" sz="1200" b="0" i="0" kern="1200" dirty="0" smtClean="0">
                <a:solidFill>
                  <a:schemeClr val="tx1"/>
                </a:solidFill>
                <a:latin typeface="+mn-lt"/>
                <a:ea typeface="+mn-ea"/>
                <a:cs typeface="+mn-cs"/>
              </a:rPr>
              <a:t> at both the national and regional level by 2020.</a:t>
            </a:r>
            <a:r>
              <a:rPr lang="en-IN" sz="1200" b="0" i="0" u="none" strike="noStrike" kern="1200" baseline="30000" dirty="0" smtClean="0">
                <a:solidFill>
                  <a:schemeClr val="tx1"/>
                </a:solidFill>
                <a:latin typeface="+mn-lt"/>
                <a:ea typeface="+mn-ea"/>
                <a:cs typeface="+mn-cs"/>
                <a:hlinkClick r:id="rId4"/>
              </a:rPr>
              <a:t>[125]</a:t>
            </a:r>
            <a:r>
              <a:rPr lang="en-IN" sz="1200" b="0" i="0" kern="1200" dirty="0" smtClean="0">
                <a:solidFill>
                  <a:schemeClr val="tx1"/>
                </a:solidFill>
                <a:latin typeface="+mn-lt"/>
                <a:ea typeface="+mn-ea"/>
                <a:cs typeface="+mn-cs"/>
              </a:rPr>
              <a:t> The amendment states that public debt can not exceed 60% of GDP, though exceptions would be made in case of a natural catastrophe, economic recession or other emergencies.</a:t>
            </a:r>
            <a:r>
              <a:rPr lang="en-IN" sz="1200" b="0" i="0" u="none" strike="noStrike" kern="1200" baseline="30000" dirty="0" smtClean="0">
                <a:solidFill>
                  <a:schemeClr val="tx1"/>
                </a:solidFill>
                <a:latin typeface="+mn-lt"/>
                <a:ea typeface="+mn-ea"/>
                <a:cs typeface="+mn-cs"/>
                <a:hlinkClick r:id="rId4"/>
              </a:rPr>
              <a:t>[126][127]</a:t>
            </a:r>
            <a:r>
              <a:rPr lang="en-IN" sz="1200" b="0" i="0" kern="1200" dirty="0" smtClean="0">
                <a:solidFill>
                  <a:schemeClr val="tx1"/>
                </a:solidFill>
                <a:latin typeface="+mn-lt"/>
                <a:ea typeface="+mn-ea"/>
                <a:cs typeface="+mn-cs"/>
              </a:rPr>
              <a:t> As one of the largest </a:t>
            </a:r>
            <a:r>
              <a:rPr lang="en-IN" sz="1200" b="0" i="0" kern="1200" dirty="0" err="1" smtClean="0">
                <a:solidFill>
                  <a:schemeClr val="tx1"/>
                </a:solidFill>
                <a:latin typeface="+mn-lt"/>
                <a:ea typeface="+mn-ea"/>
                <a:cs typeface="+mn-cs"/>
              </a:rPr>
              <a:t>eurozone</a:t>
            </a:r>
            <a:r>
              <a:rPr lang="en-IN" sz="1200" b="0" i="0" kern="1200" dirty="0" smtClean="0">
                <a:solidFill>
                  <a:schemeClr val="tx1"/>
                </a:solidFill>
                <a:latin typeface="+mn-lt"/>
                <a:ea typeface="+mn-ea"/>
                <a:cs typeface="+mn-cs"/>
              </a:rPr>
              <a:t> economies (larger than Greece, Portugal and Ireland combined</a:t>
            </a:r>
            <a:r>
              <a:rPr lang="en-IN" sz="1200" b="0" i="0" u="none" strike="noStrike" kern="1200" baseline="30000" dirty="0" smtClean="0">
                <a:solidFill>
                  <a:schemeClr val="tx1"/>
                </a:solidFill>
                <a:latin typeface="+mn-lt"/>
                <a:ea typeface="+mn-ea"/>
                <a:cs typeface="+mn-cs"/>
                <a:hlinkClick r:id="rId4"/>
              </a:rPr>
              <a:t>[128]</a:t>
            </a:r>
            <a:r>
              <a:rPr lang="en-IN" sz="1200" b="0" i="0" kern="1200" dirty="0" smtClean="0">
                <a:solidFill>
                  <a:schemeClr val="tx1"/>
                </a:solidFill>
                <a:latin typeface="+mn-lt"/>
                <a:ea typeface="+mn-ea"/>
                <a:cs typeface="+mn-cs"/>
              </a:rPr>
              <a:t>) the condition of Spain's economy is of particular concern to international observers. Under pressure from the United States, the IMF, other European countries and the European Commission</a:t>
            </a:r>
            <a:r>
              <a:rPr lang="en-IN" sz="1200" b="0" i="0" u="none" strike="noStrike" kern="1200" baseline="30000" dirty="0" smtClean="0">
                <a:solidFill>
                  <a:schemeClr val="tx1"/>
                </a:solidFill>
                <a:latin typeface="+mn-lt"/>
                <a:ea typeface="+mn-ea"/>
                <a:cs typeface="+mn-cs"/>
                <a:hlinkClick r:id="rId4"/>
              </a:rPr>
              <a:t>[129][130]</a:t>
            </a:r>
            <a:r>
              <a:rPr lang="en-IN" sz="1200" b="0" i="0" kern="1200" dirty="0" smtClean="0">
                <a:solidFill>
                  <a:schemeClr val="tx1"/>
                </a:solidFill>
                <a:latin typeface="+mn-lt"/>
                <a:ea typeface="+mn-ea"/>
                <a:cs typeface="+mn-cs"/>
              </a:rPr>
              <a:t> the Spanish governments eventually succeeded in trimming the deficit from 11.2% of GDP in 2009 to an 7.1% in 2013</a:t>
            </a:r>
          </a:p>
          <a:p>
            <a:endParaRPr lang="en-IN" sz="1200" b="1" i="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0344DA81-F81A-435A-A4CC-649C7DD9FC85}" type="slidenum">
              <a:rPr lang="en-IN" smtClean="0"/>
              <a:pPr/>
              <a:t>16</a:t>
            </a:fld>
            <a:endParaRPr lang="en-IN"/>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0344DA81-F81A-435A-A4CC-649C7DD9FC85}" type="slidenum">
              <a:rPr lang="en-IN" smtClean="0"/>
              <a:pPr/>
              <a:t>19</a:t>
            </a:fld>
            <a:endParaRPr lang="en-IN"/>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credit risk</a:t>
            </a:r>
            <a:r>
              <a:rPr lang="en-US" dirty="0" smtClean="0"/>
              <a:t>, </a:t>
            </a:r>
            <a:r>
              <a:rPr lang="en-IN" dirty="0" smtClean="0"/>
              <a:t>Credit risk is the potential loss a bank would suffer if a</a:t>
            </a:r>
            <a:r>
              <a:rPr lang="en-IN" baseline="0" dirty="0" smtClean="0"/>
              <a:t> </a:t>
            </a:r>
            <a:r>
              <a:rPr lang="en-IN" dirty="0" smtClean="0"/>
              <a:t>bank borrower, also known as the counterparty, fails to</a:t>
            </a:r>
            <a:r>
              <a:rPr lang="en-IN" baseline="0" dirty="0" smtClean="0"/>
              <a:t> </a:t>
            </a:r>
            <a:r>
              <a:rPr lang="en-IN" dirty="0" smtClean="0"/>
              <a:t>meet its obligations—pay interest on the loan and repay</a:t>
            </a:r>
            <a:r>
              <a:rPr lang="en-IN" baseline="0" dirty="0" smtClean="0"/>
              <a:t> </a:t>
            </a:r>
            <a:r>
              <a:rPr lang="en-IN" dirty="0" smtClean="0"/>
              <a:t>the amount borrowed—in accordance with agreed terms.</a:t>
            </a:r>
            <a:r>
              <a:rPr lang="en-IN" baseline="0" dirty="0" smtClean="0"/>
              <a:t> </a:t>
            </a:r>
            <a:r>
              <a:rPr lang="en-IN" dirty="0" smtClean="0"/>
              <a:t>Credit risk is the single largest risk most banks face and</a:t>
            </a:r>
            <a:r>
              <a:rPr lang="en-IN" baseline="0" dirty="0" smtClean="0"/>
              <a:t> </a:t>
            </a:r>
            <a:r>
              <a:rPr lang="en-IN" dirty="0" smtClean="0"/>
              <a:t>arises from the possibility that loans or bonds held by a</a:t>
            </a:r>
            <a:r>
              <a:rPr lang="en-IN" baseline="0" dirty="0" smtClean="0"/>
              <a:t> </a:t>
            </a:r>
            <a:r>
              <a:rPr lang="en-IN" dirty="0" smtClean="0"/>
              <a:t>bank will not be repaid either partially or fully. Credit risk is often synonymous with default risk. </a:t>
            </a:r>
          </a:p>
          <a:p>
            <a:r>
              <a:rPr lang="en-US" b="1" dirty="0" smtClean="0"/>
              <a:t>market risk</a:t>
            </a:r>
            <a:r>
              <a:rPr lang="en-US" dirty="0" smtClean="0"/>
              <a:t>, </a:t>
            </a:r>
            <a:r>
              <a:rPr lang="en-IN" sz="1200" b="0" kern="1200" baseline="0" dirty="0" smtClean="0">
                <a:solidFill>
                  <a:schemeClr val="tx1"/>
                </a:solidFill>
                <a:latin typeface="+mn-lt"/>
                <a:ea typeface="+mn-ea"/>
                <a:cs typeface="+mn-cs"/>
              </a:rPr>
              <a:t>Market risk is the risk of losses to the bank arising from </a:t>
            </a:r>
            <a:r>
              <a:rPr lang="en-IN" sz="1200" kern="1200" baseline="0" dirty="0" smtClean="0">
                <a:solidFill>
                  <a:schemeClr val="tx1"/>
                </a:solidFill>
                <a:latin typeface="+mn-lt"/>
                <a:ea typeface="+mn-ea"/>
                <a:cs typeface="+mn-cs"/>
              </a:rPr>
              <a:t>movements in market prices as a result of changes in interest rates, foreign exchange rates, and equity and commodity prices.</a:t>
            </a:r>
            <a:endParaRPr lang="en-US" dirty="0" smtClean="0"/>
          </a:p>
          <a:p>
            <a:r>
              <a:rPr lang="en-US" b="1" dirty="0" smtClean="0"/>
              <a:t>operational risk </a:t>
            </a:r>
            <a:r>
              <a:rPr lang="en-IN" dirty="0" smtClean="0"/>
              <a:t>is the risk of loss resulting from inadequate</a:t>
            </a:r>
            <a:r>
              <a:rPr lang="en-IN" baseline="0" dirty="0" smtClean="0"/>
              <a:t> </a:t>
            </a:r>
            <a:r>
              <a:rPr lang="en-IN" dirty="0" smtClean="0"/>
              <a:t>or failed internal processes, people and systems or from </a:t>
            </a:r>
            <a:r>
              <a:rPr lang="en-IN" baseline="0" dirty="0" smtClean="0"/>
              <a:t> </a:t>
            </a:r>
            <a:r>
              <a:rPr lang="en-IN" dirty="0" smtClean="0"/>
              <a:t>external events. This</a:t>
            </a:r>
            <a:r>
              <a:rPr lang="en-IN" baseline="0" dirty="0" smtClean="0"/>
              <a:t> </a:t>
            </a:r>
            <a:r>
              <a:rPr lang="en-IN" dirty="0" err="1" smtClean="0"/>
              <a:t>deﬁnition</a:t>
            </a:r>
            <a:r>
              <a:rPr lang="en-IN" dirty="0" smtClean="0"/>
              <a:t> includes legal risk, but excludes</a:t>
            </a:r>
            <a:r>
              <a:rPr lang="en-IN" baseline="0" dirty="0" smtClean="0"/>
              <a:t> </a:t>
            </a:r>
            <a:r>
              <a:rPr lang="en-IN" dirty="0" smtClean="0"/>
              <a:t>strategic and reputational risk.</a:t>
            </a:r>
          </a:p>
          <a:p>
            <a:endParaRPr lang="en-IN" dirty="0"/>
          </a:p>
        </p:txBody>
      </p:sp>
      <p:sp>
        <p:nvSpPr>
          <p:cNvPr id="4" name="Slide Number Placeholder 3"/>
          <p:cNvSpPr>
            <a:spLocks noGrp="1"/>
          </p:cNvSpPr>
          <p:nvPr>
            <p:ph type="sldNum" sz="quarter" idx="10"/>
          </p:nvPr>
        </p:nvSpPr>
        <p:spPr/>
        <p:txBody>
          <a:bodyPr/>
          <a:lstStyle/>
          <a:p>
            <a:fld id="{0344DA81-F81A-435A-A4CC-649C7DD9FC85}" type="slidenum">
              <a:rPr lang="en-IN" smtClean="0"/>
              <a:pPr/>
              <a:t>20</a:t>
            </a:fld>
            <a:endParaRPr lang="en-IN"/>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0344DA81-F81A-435A-A4CC-649C7DD9FC85}" type="slidenum">
              <a:rPr lang="en-IN" smtClean="0"/>
              <a:pPr/>
              <a:t>21</a:t>
            </a:fld>
            <a:endParaRPr lang="en-IN"/>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b="1" dirty="0" smtClean="0"/>
              <a:t>Capital requirements</a:t>
            </a:r>
            <a:r>
              <a:rPr lang="en-IN" dirty="0" smtClean="0"/>
              <a:t>[edit]</a:t>
            </a:r>
          </a:p>
          <a:p>
            <a:r>
              <a:rPr lang="en-IN" dirty="0" smtClean="0"/>
              <a:t>The original Basel III rule from 2010 was supposed to require banks to hold 4.5% of common equity (up from 2% in Basel II) and 6% of Tier I capital (including common equity and up from 4% in Basel II) of "risk-weighted assets" (RWA).[3] Basel III introduced "additional capital buffers", (</a:t>
            </a:r>
            <a:r>
              <a:rPr lang="en-IN" dirty="0" err="1" smtClean="0"/>
              <a:t>i</a:t>
            </a:r>
            <a:r>
              <a:rPr lang="en-IN" dirty="0" smtClean="0"/>
              <a:t>) a "mandatory capital conservation buffer" of 2.5% and (ii) a "discretionary counter-cyclical buffer", which would allow national regulators to require up to another 2.5% of capital during periods of high credit growth.</a:t>
            </a:r>
          </a:p>
          <a:p>
            <a:r>
              <a:rPr lang="en-IN" dirty="0" smtClean="0"/>
              <a:t>Leverage ratio[edit]</a:t>
            </a:r>
          </a:p>
          <a:p>
            <a:r>
              <a:rPr lang="en-IN" dirty="0" smtClean="0"/>
              <a:t>Basel III introduced a minimum "</a:t>
            </a:r>
            <a:r>
              <a:rPr lang="en-IN" b="1" dirty="0" smtClean="0"/>
              <a:t>leverage ratio". </a:t>
            </a:r>
            <a:r>
              <a:rPr lang="en-IN" dirty="0" smtClean="0"/>
              <a:t>The leverage ratio was calculated by dividing Tier 1 capital by the bank's average total consolidated assets;[4] The banks were expected to maintain a leverage ratio in excess of 3% under Basel III. In July 2013, the US Federal Reserve Bank announced that the minimum Basel III leverage ratio would be 6% for 8 Systemically important financial institution (SIFI) banks and 5% for their insured bank holding companies.[5]</a:t>
            </a:r>
          </a:p>
          <a:p>
            <a:r>
              <a:rPr lang="en-IN" dirty="0" smtClean="0"/>
              <a:t>Liquidity requirements[edit]</a:t>
            </a:r>
          </a:p>
          <a:p>
            <a:r>
              <a:rPr lang="en-IN" dirty="0" smtClean="0"/>
              <a:t>Basel III introduced two required liquidity ratios.[6] The </a:t>
            </a:r>
            <a:r>
              <a:rPr lang="en-IN" b="1" dirty="0" smtClean="0"/>
              <a:t>"Liquidity Coverage Ratio" </a:t>
            </a:r>
            <a:r>
              <a:rPr lang="en-IN" dirty="0" smtClean="0"/>
              <a:t>was supposed to require a bank to hold sufficient high-quality liquid assets to cover its total net cash outflows over 30 days; the Net Stable Funding Ratio was to require the available amount of stable funding to exceed the required amount of stable funding over a one-year period of extended stress.[7]</a:t>
            </a:r>
          </a:p>
          <a:p>
            <a:endParaRPr lang="en-IN" dirty="0"/>
          </a:p>
        </p:txBody>
      </p:sp>
      <p:sp>
        <p:nvSpPr>
          <p:cNvPr id="4" name="Slide Number Placeholder 3"/>
          <p:cNvSpPr>
            <a:spLocks noGrp="1"/>
          </p:cNvSpPr>
          <p:nvPr>
            <p:ph type="sldNum" sz="quarter" idx="10"/>
          </p:nvPr>
        </p:nvSpPr>
        <p:spPr/>
        <p:txBody>
          <a:bodyPr/>
          <a:lstStyle/>
          <a:p>
            <a:fld id="{0344DA81-F81A-435A-A4CC-649C7DD9FC85}" type="slidenum">
              <a:rPr lang="en-IN" smtClean="0"/>
              <a:pPr/>
              <a:t>22</a:t>
            </a:fld>
            <a:endParaRPr lang="en-IN"/>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t>Discuss</a:t>
            </a:r>
            <a:endParaRPr lang="en-IN" dirty="0"/>
          </a:p>
        </p:txBody>
      </p:sp>
      <p:sp>
        <p:nvSpPr>
          <p:cNvPr id="4" name="Slide Number Placeholder 3"/>
          <p:cNvSpPr>
            <a:spLocks noGrp="1"/>
          </p:cNvSpPr>
          <p:nvPr>
            <p:ph type="sldNum" sz="quarter" idx="10"/>
          </p:nvPr>
        </p:nvSpPr>
        <p:spPr/>
        <p:txBody>
          <a:bodyPr/>
          <a:lstStyle/>
          <a:p>
            <a:fld id="{0344DA81-F81A-435A-A4CC-649C7DD9FC85}" type="slidenum">
              <a:rPr lang="en-IN" smtClean="0"/>
              <a:pPr/>
              <a:t>26</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b="1" dirty="0" smtClean="0">
                <a:solidFill>
                  <a:schemeClr val="tx1"/>
                </a:solidFill>
              </a:rPr>
              <a:t>1982 international banking debt crisis:</a:t>
            </a:r>
          </a:p>
          <a:p>
            <a:pPr>
              <a:buFont typeface="Arial" pitchFamily="34" charset="0"/>
              <a:buChar char="•"/>
            </a:pPr>
            <a:r>
              <a:rPr lang="en-US" dirty="0" smtClean="0"/>
              <a:t>What is a debt</a:t>
            </a:r>
            <a:r>
              <a:rPr lang="en-US" baseline="0" dirty="0" smtClean="0"/>
              <a:t> crisis temporary can be solved by taking additional loans or solvency problems in this a debtor regain its credit worthiness only is creditor will reduce interest or principle payments on its debt</a:t>
            </a:r>
          </a:p>
          <a:p>
            <a:pPr>
              <a:buFont typeface="Arial" pitchFamily="34" charset="0"/>
              <a:buChar char="•"/>
            </a:pPr>
            <a:endParaRPr lang="en-US" baseline="0" dirty="0" smtClean="0"/>
          </a:p>
          <a:p>
            <a:pPr>
              <a:buFont typeface="Arial" pitchFamily="34" charset="0"/>
              <a:buChar char="•"/>
            </a:pPr>
            <a:r>
              <a:rPr lang="en-IN" sz="1200" kern="1200" baseline="0" dirty="0" smtClean="0">
                <a:solidFill>
                  <a:schemeClr val="tx1"/>
                </a:solidFill>
                <a:latin typeface="+mn-lt"/>
                <a:ea typeface="+mn-ea"/>
                <a:cs typeface="+mn-cs"/>
              </a:rPr>
              <a:t>Most lending to Latin America in the 1920s occurred through the bond markets, and when LDCs defaulted on their debts in the 1930s, the losses were fragmented among many individual bondholders</a:t>
            </a:r>
          </a:p>
          <a:p>
            <a:pPr>
              <a:buFont typeface="Arial" pitchFamily="34" charset="0"/>
              <a:buChar char="•"/>
            </a:pPr>
            <a:r>
              <a:rPr lang="en-IN" sz="1200" kern="1200" baseline="0" dirty="0" smtClean="0">
                <a:solidFill>
                  <a:schemeClr val="tx1"/>
                </a:solidFill>
                <a:latin typeface="+mn-lt"/>
                <a:ea typeface="+mn-ea"/>
                <a:cs typeface="+mn-cs"/>
              </a:rPr>
              <a:t>By contrast, most lending to middle-income LDCs in the 1970s was private bank lending, and when the debtor countries threatened</a:t>
            </a:r>
          </a:p>
          <a:p>
            <a:r>
              <a:rPr lang="en-IN" sz="1200" kern="1200" baseline="0" dirty="0" smtClean="0">
                <a:solidFill>
                  <a:schemeClr val="tx1"/>
                </a:solidFill>
                <a:latin typeface="+mn-lt"/>
                <a:ea typeface="+mn-ea"/>
                <a:cs typeface="+mn-cs"/>
              </a:rPr>
              <a:t>to default on their loans in the 1980s, the losses were more concentrated in the largest commercial banks. In 1982 the nine largest U.S. banks had loans outstanding to 17 highly indebted states amounting to 194 percent of the banks’ capital and reserves, and a major debt default would have affected the core of the banking system.</a:t>
            </a:r>
          </a:p>
          <a:p>
            <a:pPr>
              <a:buFont typeface="Arial" pitchFamily="34" charset="0"/>
              <a:buChar char="•"/>
            </a:pPr>
            <a:r>
              <a:rPr lang="en-IN" sz="1200" kern="1200" baseline="0" dirty="0" smtClean="0">
                <a:solidFill>
                  <a:schemeClr val="tx1"/>
                </a:solidFill>
                <a:latin typeface="+mn-lt"/>
                <a:ea typeface="+mn-ea"/>
                <a:cs typeface="+mn-cs"/>
              </a:rPr>
              <a:t>First, creditor governments felt more pressure to intervene in the 1980s crisis because of the threat posed to the international banking system. Second, international institutions that deal with debt problems were almost nonexistent during earlier periods</a:t>
            </a:r>
          </a:p>
          <a:p>
            <a:r>
              <a:rPr lang="en-IN" sz="1200" i="1" kern="1200" baseline="0" dirty="0" smtClean="0">
                <a:solidFill>
                  <a:schemeClr val="tx1"/>
                </a:solidFill>
                <a:latin typeface="+mn-lt"/>
                <a:ea typeface="+mn-ea"/>
                <a:cs typeface="+mn-cs"/>
              </a:rPr>
              <a:t>Debt restructuring, debt rescheduling, debt relief, debt </a:t>
            </a:r>
            <a:r>
              <a:rPr lang="en-IN" sz="1200" i="1" kern="1200" baseline="0" dirty="0" err="1" smtClean="0">
                <a:solidFill>
                  <a:schemeClr val="tx1"/>
                </a:solidFill>
                <a:latin typeface="+mn-lt"/>
                <a:ea typeface="+mn-ea"/>
                <a:cs typeface="+mn-cs"/>
              </a:rPr>
              <a:t>forgiveness,</a:t>
            </a:r>
            <a:r>
              <a:rPr lang="en-IN" sz="1200" kern="1200" baseline="0" dirty="0" err="1" smtClean="0">
                <a:solidFill>
                  <a:schemeClr val="tx1"/>
                </a:solidFill>
                <a:latin typeface="+mn-lt"/>
                <a:ea typeface="+mn-ea"/>
                <a:cs typeface="+mn-cs"/>
              </a:rPr>
              <a:t>or</a:t>
            </a:r>
            <a:r>
              <a:rPr lang="en-IN" sz="1200" kern="1200" baseline="0" dirty="0" smtClean="0">
                <a:solidFill>
                  <a:schemeClr val="tx1"/>
                </a:solidFill>
                <a:latin typeface="+mn-lt"/>
                <a:ea typeface="+mn-ea"/>
                <a:cs typeface="+mn-cs"/>
              </a:rPr>
              <a:t> </a:t>
            </a:r>
            <a:r>
              <a:rPr lang="en-IN" sz="1200" i="1" kern="1200" baseline="0" dirty="0" smtClean="0">
                <a:solidFill>
                  <a:schemeClr val="tx1"/>
                </a:solidFill>
                <a:latin typeface="+mn-lt"/>
                <a:ea typeface="+mn-ea"/>
                <a:cs typeface="+mn-cs"/>
              </a:rPr>
              <a:t>debt reduction</a:t>
            </a:r>
          </a:p>
          <a:p>
            <a:pPr algn="l"/>
            <a:r>
              <a:rPr lang="en-IN" sz="1600" b="1" baseline="0" dirty="0" smtClean="0">
                <a:latin typeface="Frutiger-Black"/>
              </a:rPr>
              <a:t>THE ORIGINS OF THE 1980</a:t>
            </a:r>
            <a:r>
              <a:rPr lang="en-IN" sz="1050" b="1" baseline="0" dirty="0" smtClean="0">
                <a:latin typeface="Frutiger-Black"/>
              </a:rPr>
              <a:t>S </a:t>
            </a:r>
            <a:r>
              <a:rPr lang="en-IN" sz="1600" b="1" baseline="0" dirty="0" smtClean="0">
                <a:latin typeface="Frutiger-Black"/>
              </a:rPr>
              <a:t>DEBT CRISIS</a:t>
            </a:r>
          </a:p>
          <a:p>
            <a:pPr algn="l"/>
            <a:r>
              <a:rPr lang="en-IN" sz="1200" baseline="0" dirty="0" smtClean="0">
                <a:latin typeface="Garamond-Light"/>
              </a:rPr>
              <a:t>The debt crisis began in August 1982, when Mexico announced that it could no longer service its public sector debt obligations</a:t>
            </a:r>
          </a:p>
          <a:p>
            <a:pPr algn="l"/>
            <a:r>
              <a:rPr lang="en-IN" sz="1200" baseline="0" dirty="0" smtClean="0">
                <a:latin typeface="Garamond-Light"/>
              </a:rPr>
              <a:t>This produced shock waves because Mexico had an external debt of about $78 billion, $32 billion of which was owed to commercial banks.</a:t>
            </a:r>
          </a:p>
          <a:p>
            <a:pPr algn="l"/>
            <a:r>
              <a:rPr lang="en-IN" sz="1200" baseline="0" dirty="0" smtClean="0">
                <a:latin typeface="Garamond-Light"/>
              </a:rPr>
              <a:t>After Mexico’s 1982 announcement, the debt crisis spread rapidly as private creditor banks moved to decrease their loan exposure to other LDC borrowers. Thus, 25 LDCs requested a restructuring of their commercial bank debt by late 1982, and in 1983 the World Bank reported that “almost as many developing countries have had to reschedule loans in the last two years as in the previous twenty-five years</a:t>
            </a:r>
            <a:endParaRPr lang="en-IN" dirty="0"/>
          </a:p>
        </p:txBody>
      </p:sp>
      <p:sp>
        <p:nvSpPr>
          <p:cNvPr id="4" name="Slide Number Placeholder 3"/>
          <p:cNvSpPr>
            <a:spLocks noGrp="1"/>
          </p:cNvSpPr>
          <p:nvPr>
            <p:ph type="sldNum" sz="quarter" idx="10"/>
          </p:nvPr>
        </p:nvSpPr>
        <p:spPr/>
        <p:txBody>
          <a:bodyPr/>
          <a:lstStyle/>
          <a:p>
            <a:fld id="{0344DA81-F81A-435A-A4CC-649C7DD9FC85}" type="slidenum">
              <a:rPr lang="en-IN" smtClean="0"/>
              <a:pPr/>
              <a:t>7</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Plan also</a:t>
            </a:r>
            <a:r>
              <a:rPr lang="en-US" baseline="0" dirty="0" smtClean="0"/>
              <a:t> said those </a:t>
            </a:r>
            <a:r>
              <a:rPr lang="en-US" baseline="0" dirty="0" err="1" smtClean="0"/>
              <a:t>receivng</a:t>
            </a:r>
            <a:r>
              <a:rPr lang="en-US" baseline="0" dirty="0" smtClean="0"/>
              <a:t> aid must undertake market oriented reforms like tax reductions  trade barriers reduction privatization liberalization</a:t>
            </a:r>
            <a:endParaRPr lang="en-IN" dirty="0"/>
          </a:p>
        </p:txBody>
      </p:sp>
      <p:sp>
        <p:nvSpPr>
          <p:cNvPr id="4" name="Slide Number Placeholder 3"/>
          <p:cNvSpPr>
            <a:spLocks noGrp="1"/>
          </p:cNvSpPr>
          <p:nvPr>
            <p:ph type="sldNum" sz="quarter" idx="10"/>
          </p:nvPr>
        </p:nvSpPr>
        <p:spPr/>
        <p:txBody>
          <a:bodyPr/>
          <a:lstStyle/>
          <a:p>
            <a:fld id="{0344DA81-F81A-435A-A4CC-649C7DD9FC85}" type="slidenum">
              <a:rPr lang="en-IN" smtClean="0"/>
              <a:pPr/>
              <a:t>9</a:t>
            </a:fld>
            <a:endParaRPr lang="en-I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dirty="0" smtClean="0"/>
              <a:t>Early criticisms of the Brady Plan were mainly of two sorts. Many</a:t>
            </a:r>
          </a:p>
          <a:p>
            <a:r>
              <a:rPr lang="en-IN" dirty="0" smtClean="0"/>
              <a:t>complained that the plan did not provide enough debt-forgiveness to</a:t>
            </a:r>
          </a:p>
          <a:p>
            <a:r>
              <a:rPr lang="en-IN" dirty="0" smtClean="0"/>
              <a:t>benefit the countries in question, </a:t>
            </a:r>
            <a:r>
              <a:rPr lang="en-IN" dirty="0" err="1" smtClean="0"/>
              <a:t>andthat</a:t>
            </a:r>
            <a:r>
              <a:rPr lang="en-IN" dirty="0" smtClean="0"/>
              <a:t> the </a:t>
            </a:r>
            <a:r>
              <a:rPr lang="en-IN" dirty="0" err="1" smtClean="0"/>
              <a:t>commercialbanks</a:t>
            </a:r>
            <a:r>
              <a:rPr lang="en-IN" dirty="0" smtClean="0"/>
              <a:t> were</a:t>
            </a:r>
          </a:p>
          <a:p>
            <a:r>
              <a:rPr lang="en-IN" dirty="0" smtClean="0"/>
              <a:t>not burdening their fair share. Jeffrey Sachs (1989), for example,</a:t>
            </a:r>
          </a:p>
          <a:p>
            <a:r>
              <a:rPr lang="en-IN" dirty="0" smtClean="0"/>
              <a:t>believed that at least 40 percent debt reduction was needed for the</a:t>
            </a:r>
          </a:p>
          <a:p>
            <a:r>
              <a:rPr lang="en-IN" dirty="0" err="1" smtClean="0"/>
              <a:t>BradyPlan</a:t>
            </a:r>
            <a:r>
              <a:rPr lang="en-IN" dirty="0" smtClean="0"/>
              <a:t> to </a:t>
            </a:r>
            <a:r>
              <a:rPr lang="en-IN" dirty="0" err="1" smtClean="0"/>
              <a:t>workbecause</a:t>
            </a:r>
            <a:r>
              <a:rPr lang="en-IN" dirty="0" smtClean="0"/>
              <a:t> anything less </a:t>
            </a:r>
            <a:r>
              <a:rPr lang="en-IN" dirty="0" err="1" smtClean="0"/>
              <a:t>wouldnot</a:t>
            </a:r>
            <a:r>
              <a:rPr lang="en-IN" dirty="0" smtClean="0"/>
              <a:t> restore </a:t>
            </a:r>
            <a:r>
              <a:rPr lang="en-IN" dirty="0" err="1" smtClean="0"/>
              <a:t>acountry’s</a:t>
            </a:r>
            <a:endParaRPr lang="en-IN" dirty="0" smtClean="0"/>
          </a:p>
          <a:p>
            <a:r>
              <a:rPr lang="en-IN" dirty="0" smtClean="0"/>
              <a:t>creditworthiness. Kenneth </a:t>
            </a:r>
            <a:r>
              <a:rPr lang="en-IN" dirty="0" err="1" smtClean="0"/>
              <a:t>Rogoff</a:t>
            </a:r>
            <a:r>
              <a:rPr lang="en-IN" dirty="0" smtClean="0"/>
              <a:t>(1993:753) </a:t>
            </a:r>
            <a:r>
              <a:rPr lang="en-IN" dirty="0" err="1" smtClean="0"/>
              <a:t>arguedthat</a:t>
            </a:r>
            <a:r>
              <a:rPr lang="en-IN" dirty="0" smtClean="0"/>
              <a:t> banks benefited</a:t>
            </a:r>
          </a:p>
          <a:p>
            <a:r>
              <a:rPr lang="en-IN" dirty="0" err="1" smtClean="0"/>
              <a:t>atthe</a:t>
            </a:r>
            <a:r>
              <a:rPr lang="en-IN" dirty="0" smtClean="0"/>
              <a:t> expense of </a:t>
            </a:r>
            <a:r>
              <a:rPr lang="en-IN" dirty="0" err="1" smtClean="0"/>
              <a:t>developingcountries</a:t>
            </a:r>
            <a:r>
              <a:rPr lang="en-IN" dirty="0" smtClean="0"/>
              <a:t> because </a:t>
            </a:r>
            <a:r>
              <a:rPr lang="en-IN" dirty="0" err="1" smtClean="0"/>
              <a:t>debtforgiveness</a:t>
            </a:r>
            <a:endParaRPr lang="en-IN" dirty="0" smtClean="0"/>
          </a:p>
          <a:p>
            <a:r>
              <a:rPr lang="en-IN" dirty="0" smtClean="0"/>
              <a:t>improved the creditworthiness of borrowers, thus pushing up the</a:t>
            </a:r>
          </a:p>
          <a:p>
            <a:r>
              <a:rPr lang="en-IN" dirty="0" smtClean="0"/>
              <a:t>value of the remaining debt </a:t>
            </a:r>
            <a:r>
              <a:rPr lang="en-IN" dirty="0" err="1" smtClean="0"/>
              <a:t>andthe</a:t>
            </a:r>
            <a:r>
              <a:rPr lang="en-IN" dirty="0" smtClean="0"/>
              <a:t> amount banks could be expected</a:t>
            </a:r>
          </a:p>
          <a:p>
            <a:r>
              <a:rPr lang="en-IN" dirty="0" smtClean="0"/>
              <a:t>to receive.</a:t>
            </a:r>
          </a:p>
          <a:p>
            <a:r>
              <a:rPr lang="en-IN" dirty="0" smtClean="0"/>
              <a:t>Others complained that not enough money was being provided by</a:t>
            </a:r>
          </a:p>
          <a:p>
            <a:r>
              <a:rPr lang="en-IN" dirty="0" smtClean="0"/>
              <a:t>official lenders. One banker protested, “They ask us to cancel 50</a:t>
            </a:r>
          </a:p>
          <a:p>
            <a:r>
              <a:rPr lang="en-IN" dirty="0" smtClean="0"/>
              <a:t>percent of our loans, and then expect us to put in new money with</a:t>
            </a:r>
          </a:p>
          <a:p>
            <a:r>
              <a:rPr lang="en-IN" dirty="0" smtClean="0"/>
              <a:t>no guarantees. That’s crazy!”</a:t>
            </a:r>
            <a:endParaRPr lang="en-IN" dirty="0"/>
          </a:p>
        </p:txBody>
      </p:sp>
      <p:sp>
        <p:nvSpPr>
          <p:cNvPr id="4" name="Slide Number Placeholder 3"/>
          <p:cNvSpPr>
            <a:spLocks noGrp="1"/>
          </p:cNvSpPr>
          <p:nvPr>
            <p:ph type="sldNum" sz="quarter" idx="10"/>
          </p:nvPr>
        </p:nvSpPr>
        <p:spPr/>
        <p:txBody>
          <a:bodyPr/>
          <a:lstStyle/>
          <a:p>
            <a:fld id="{0344DA81-F81A-435A-A4CC-649C7DD9FC85}" type="slidenum">
              <a:rPr lang="en-IN" smtClean="0"/>
              <a:pPr/>
              <a:t>10</a:t>
            </a:fld>
            <a:endParaRPr lang="en-I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fontAlgn="base"/>
            <a:r>
              <a:rPr lang="en-US" sz="1200" b="0" i="0" kern="1200" dirty="0" smtClean="0">
                <a:solidFill>
                  <a:schemeClr val="tx1"/>
                </a:solidFill>
                <a:latin typeface="+mn-lt"/>
                <a:ea typeface="+mn-ea"/>
                <a:cs typeface="+mn-cs"/>
              </a:rPr>
              <a:t>Overview of ACC…</a:t>
            </a:r>
          </a:p>
          <a:p>
            <a:pPr fontAlgn="base"/>
            <a:endParaRPr lang="en-IN" sz="1200" b="0" i="0" kern="1200" dirty="0" smtClean="0">
              <a:solidFill>
                <a:schemeClr val="tx1"/>
              </a:solidFill>
              <a:latin typeface="+mn-lt"/>
              <a:ea typeface="+mn-ea"/>
              <a:cs typeface="+mn-cs"/>
            </a:endParaRPr>
          </a:p>
          <a:p>
            <a:pPr fontAlgn="base"/>
            <a:r>
              <a:rPr lang="en-IN" sz="1200" b="0" i="0" kern="1200" dirty="0" smtClean="0">
                <a:solidFill>
                  <a:schemeClr val="tx1"/>
                </a:solidFill>
                <a:latin typeface="+mn-lt"/>
                <a:ea typeface="+mn-ea"/>
                <a:cs typeface="+mn-cs"/>
              </a:rPr>
              <a:t>Ten years ago, on July 2nd 1997, Thailand's central bank floated the baht after failing to protect the currency from speculative attack. The move triggered a financial and economic collapse that quickly spread to other economies in the region, causing GDP growth rates to contract precipitously, bankrupting companies that had overexposed themselves to foreign-currency risk, and ultimately necessitating costly and politically humiliating IMF-led bailouts in the worst-affected countries. Thus began the Asian financial crisis of 1997-98. Its effects, and governments' subsequent responses to it, have defined much of the region's economic policies and direction in the past decade. What has been learnt, and how has the region changed in the intervening period?</a:t>
            </a:r>
          </a:p>
          <a:p>
            <a:pPr fontAlgn="base"/>
            <a:r>
              <a:rPr lang="en-IN" sz="1200" b="0" i="0" kern="1200" dirty="0" smtClean="0">
                <a:solidFill>
                  <a:schemeClr val="tx1"/>
                </a:solidFill>
                <a:latin typeface="+mn-lt"/>
                <a:ea typeface="+mn-ea"/>
                <a:cs typeface="+mn-cs"/>
              </a:rPr>
              <a:t>The financial crisis can be described as having been a "perfect storm": a confluence of various conditions that not only created financial and economic turbulence but also greatly magnified its impact. Among the key conditions were the presence of fixed or semi-fixed exchange rates in countries such as Thailand, Indonesia and South Korea; large current-account deficits that created downward pressure on those countries' currencies, encouraging speculative attacks; and high domestic interest rates that had encouraged companies to borrow heavily offshore (at lower interest rates) in order to fund aggressive and poorly supervised investment. Weak oversight of domestic lending and, in some cases, rising public debt also contributed to the crisis and made its effects worse once the problems had begun.</a:t>
            </a:r>
          </a:p>
          <a:p>
            <a:pPr fontAlgn="base"/>
            <a:r>
              <a:rPr lang="en-IN" sz="1200" b="0" i="0" kern="1200" dirty="0" smtClean="0">
                <a:solidFill>
                  <a:schemeClr val="tx1"/>
                </a:solidFill>
                <a:latin typeface="+mn-lt"/>
                <a:ea typeface="+mn-ea"/>
                <a:cs typeface="+mn-cs"/>
              </a:rPr>
              <a:t>If factors such as exchange-rate policies had helped to precipitate the financial crisis, above all it was excessive and poorly supervised foreign borrowing that made it so disastrous. As it became too expensive to fend off speculators, currencies were forced to float. This resulted in large falls in the baht, the won and the rupiah against the US dollar. For instance, from an average of Rp2,342 to the US dollar in 1996, the rupiah fell to an average of Rp10,014 in 1998. As a result, companies that had received large </a:t>
            </a:r>
            <a:r>
              <a:rPr lang="en-IN" sz="1200" b="0" i="0" kern="1200" dirty="0" err="1" smtClean="0">
                <a:solidFill>
                  <a:schemeClr val="tx1"/>
                </a:solidFill>
                <a:latin typeface="+mn-lt"/>
                <a:ea typeface="+mn-ea"/>
                <a:cs typeface="+mn-cs"/>
              </a:rPr>
              <a:t>unhedged</a:t>
            </a:r>
            <a:r>
              <a:rPr lang="en-IN" sz="1200" b="0" i="0" kern="1200" dirty="0" smtClean="0">
                <a:solidFill>
                  <a:schemeClr val="tx1"/>
                </a:solidFill>
                <a:latin typeface="+mn-lt"/>
                <a:ea typeface="+mn-ea"/>
                <a:cs typeface="+mn-cs"/>
              </a:rPr>
              <a:t> foreign-currency loans now faced impossibly high debt repayments in domestic-currency terms. The panicked capital flight that ensued only exacerbated the currency depreciation, leaving indebted companies in even direr straits. The workout of the bad debts and disposal of the distressed assets created by the crisis was one of the major tasks for policymakers for several years thereafter.</a:t>
            </a:r>
          </a:p>
          <a:p>
            <a:endParaRPr lang="en-IN" dirty="0"/>
          </a:p>
        </p:txBody>
      </p:sp>
      <p:sp>
        <p:nvSpPr>
          <p:cNvPr id="4" name="Slide Number Placeholder 3"/>
          <p:cNvSpPr>
            <a:spLocks noGrp="1"/>
          </p:cNvSpPr>
          <p:nvPr>
            <p:ph type="sldNum" sz="quarter" idx="10"/>
          </p:nvPr>
        </p:nvSpPr>
        <p:spPr/>
        <p:txBody>
          <a:bodyPr/>
          <a:lstStyle/>
          <a:p>
            <a:fld id="{0344DA81-F81A-435A-A4CC-649C7DD9FC85}" type="slidenum">
              <a:rPr lang="en-IN" smtClean="0"/>
              <a:pPr/>
              <a:t>11</a:t>
            </a:fld>
            <a:endParaRPr lang="en-I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fontAlgn="base"/>
            <a:r>
              <a:rPr lang="en-US" sz="1200" b="0" i="0" kern="1200" dirty="0" smtClean="0">
                <a:solidFill>
                  <a:schemeClr val="tx1"/>
                </a:solidFill>
                <a:latin typeface="+mn-lt"/>
                <a:ea typeface="+mn-ea"/>
                <a:cs typeface="+mn-cs"/>
              </a:rPr>
              <a:t>Overview of ACC…</a:t>
            </a:r>
          </a:p>
          <a:p>
            <a:pPr fontAlgn="base"/>
            <a:endParaRPr lang="en-IN" sz="1200" b="0" i="0" kern="1200" dirty="0" smtClean="0">
              <a:solidFill>
                <a:schemeClr val="tx1"/>
              </a:solidFill>
              <a:latin typeface="+mn-lt"/>
              <a:ea typeface="+mn-ea"/>
              <a:cs typeface="+mn-cs"/>
            </a:endParaRPr>
          </a:p>
          <a:p>
            <a:pPr fontAlgn="base"/>
            <a:r>
              <a:rPr lang="en-IN" sz="1200" b="0" i="0" kern="1200" dirty="0" smtClean="0">
                <a:solidFill>
                  <a:schemeClr val="tx1"/>
                </a:solidFill>
                <a:latin typeface="+mn-lt"/>
                <a:ea typeface="+mn-ea"/>
                <a:cs typeface="+mn-cs"/>
              </a:rPr>
              <a:t>Ten years ago, on July 2nd 1997, Thailand's central bank floated the baht after failing to protect the currency from speculative attack. The move triggered a financial and economic collapse that quickly spread to other economies in the region, causing GDP growth rates to contract precipitously, bankrupting companies that had overexposed themselves to foreign-currency risk, and ultimately necessitating costly and politically humiliating IMF-led bailouts in the worst-affected countries. Thus began the Asian financial crisis of 1997-98. Its effects, and governments' subsequent responses to it, have defined much of the region's economic policies and direction in the past decade. What has been learnt, and how has the region changed in the intervening period?</a:t>
            </a:r>
          </a:p>
          <a:p>
            <a:pPr fontAlgn="base"/>
            <a:r>
              <a:rPr lang="en-IN" sz="1200" b="0" i="0" kern="1200" dirty="0" smtClean="0">
                <a:solidFill>
                  <a:schemeClr val="tx1"/>
                </a:solidFill>
                <a:latin typeface="+mn-lt"/>
                <a:ea typeface="+mn-ea"/>
                <a:cs typeface="+mn-cs"/>
              </a:rPr>
              <a:t>The financial crisis can be described as having been a "perfect storm": a confluence of various conditions that not only created financial and economic turbulence but also greatly magnified its impact. Among the key conditions were the presence of </a:t>
            </a:r>
            <a:r>
              <a:rPr lang="en-IN" sz="1200" b="1" i="0" kern="1200" dirty="0" smtClean="0">
                <a:solidFill>
                  <a:schemeClr val="tx1"/>
                </a:solidFill>
                <a:latin typeface="+mn-lt"/>
                <a:ea typeface="+mn-ea"/>
                <a:cs typeface="+mn-cs"/>
              </a:rPr>
              <a:t>fixed or semi-fixed exchange rates </a:t>
            </a:r>
            <a:r>
              <a:rPr lang="en-IN" sz="1200" b="0" i="0" kern="1200" dirty="0" smtClean="0">
                <a:solidFill>
                  <a:schemeClr val="tx1"/>
                </a:solidFill>
                <a:latin typeface="+mn-lt"/>
                <a:ea typeface="+mn-ea"/>
                <a:cs typeface="+mn-cs"/>
              </a:rPr>
              <a:t>in countries such as Thailand, Indonesia and South Korea; large </a:t>
            </a:r>
            <a:r>
              <a:rPr lang="en-IN" sz="1200" b="1" i="0" kern="1200" dirty="0" smtClean="0">
                <a:solidFill>
                  <a:schemeClr val="tx1"/>
                </a:solidFill>
                <a:latin typeface="+mn-lt"/>
                <a:ea typeface="+mn-ea"/>
                <a:cs typeface="+mn-cs"/>
              </a:rPr>
              <a:t>current-account deficits</a:t>
            </a:r>
            <a:r>
              <a:rPr lang="en-IN" sz="1200" b="0" i="0" kern="1200" dirty="0" smtClean="0">
                <a:solidFill>
                  <a:schemeClr val="tx1"/>
                </a:solidFill>
                <a:latin typeface="+mn-lt"/>
                <a:ea typeface="+mn-ea"/>
                <a:cs typeface="+mn-cs"/>
              </a:rPr>
              <a:t> that created downward pressure on those countries' currencies, </a:t>
            </a:r>
            <a:r>
              <a:rPr lang="en-IN" sz="1200" b="1" i="0" kern="1200" dirty="0" smtClean="0">
                <a:solidFill>
                  <a:schemeClr val="tx1"/>
                </a:solidFill>
                <a:latin typeface="+mn-lt"/>
                <a:ea typeface="+mn-ea"/>
                <a:cs typeface="+mn-cs"/>
              </a:rPr>
              <a:t>encouraging speculative </a:t>
            </a:r>
            <a:r>
              <a:rPr lang="en-IN" sz="1200" b="0" i="0" kern="1200" dirty="0" smtClean="0">
                <a:solidFill>
                  <a:schemeClr val="tx1"/>
                </a:solidFill>
                <a:latin typeface="+mn-lt"/>
                <a:ea typeface="+mn-ea"/>
                <a:cs typeface="+mn-cs"/>
              </a:rPr>
              <a:t>attacks; and </a:t>
            </a:r>
            <a:r>
              <a:rPr lang="en-IN" sz="1200" b="1" i="0" kern="1200" dirty="0" smtClean="0">
                <a:solidFill>
                  <a:schemeClr val="tx1"/>
                </a:solidFill>
                <a:latin typeface="+mn-lt"/>
                <a:ea typeface="+mn-ea"/>
                <a:cs typeface="+mn-cs"/>
              </a:rPr>
              <a:t>high domestic interest rates </a:t>
            </a:r>
            <a:r>
              <a:rPr lang="en-IN" sz="1200" b="0" i="0" kern="1200" dirty="0" smtClean="0">
                <a:solidFill>
                  <a:schemeClr val="tx1"/>
                </a:solidFill>
                <a:latin typeface="+mn-lt"/>
                <a:ea typeface="+mn-ea"/>
                <a:cs typeface="+mn-cs"/>
              </a:rPr>
              <a:t>that had encouraged companies </a:t>
            </a:r>
            <a:r>
              <a:rPr lang="en-IN" sz="1200" b="1" i="0" kern="1200" dirty="0" smtClean="0">
                <a:solidFill>
                  <a:schemeClr val="tx1"/>
                </a:solidFill>
                <a:latin typeface="+mn-lt"/>
                <a:ea typeface="+mn-ea"/>
                <a:cs typeface="+mn-cs"/>
              </a:rPr>
              <a:t>to borrow heavily offshore (at lower interest rates) </a:t>
            </a:r>
            <a:r>
              <a:rPr lang="en-IN" sz="1200" b="0" i="0" kern="1200" dirty="0" smtClean="0">
                <a:solidFill>
                  <a:schemeClr val="tx1"/>
                </a:solidFill>
                <a:latin typeface="+mn-lt"/>
                <a:ea typeface="+mn-ea"/>
                <a:cs typeface="+mn-cs"/>
              </a:rPr>
              <a:t>in order to fund aggressive and poorly supervised investment. Weak oversight of domestic lending and, in some cases, rising public debt also contributed to the crisis and made its effects worse once the problems had begun.</a:t>
            </a:r>
          </a:p>
          <a:p>
            <a:pPr fontAlgn="base"/>
            <a:r>
              <a:rPr lang="en-IN" sz="1200" b="0" i="0" kern="1200" dirty="0" smtClean="0">
                <a:solidFill>
                  <a:schemeClr val="tx1"/>
                </a:solidFill>
                <a:latin typeface="+mn-lt"/>
                <a:ea typeface="+mn-ea"/>
                <a:cs typeface="+mn-cs"/>
              </a:rPr>
              <a:t>If factors such as </a:t>
            </a:r>
            <a:r>
              <a:rPr lang="en-IN" sz="1200" b="1" i="0" kern="1200" dirty="0" smtClean="0">
                <a:solidFill>
                  <a:schemeClr val="tx1"/>
                </a:solidFill>
                <a:latin typeface="+mn-lt"/>
                <a:ea typeface="+mn-ea"/>
                <a:cs typeface="+mn-cs"/>
              </a:rPr>
              <a:t>exchange-rate policies </a:t>
            </a:r>
            <a:r>
              <a:rPr lang="en-IN" sz="1200" b="0" i="0" kern="1200" dirty="0" smtClean="0">
                <a:solidFill>
                  <a:schemeClr val="tx1"/>
                </a:solidFill>
                <a:latin typeface="+mn-lt"/>
                <a:ea typeface="+mn-ea"/>
                <a:cs typeface="+mn-cs"/>
              </a:rPr>
              <a:t>had helped to precipitate the </a:t>
            </a:r>
            <a:r>
              <a:rPr lang="en-IN" sz="1200" b="1" i="0" kern="1200" dirty="0" smtClean="0">
                <a:solidFill>
                  <a:schemeClr val="tx1"/>
                </a:solidFill>
                <a:latin typeface="+mn-lt"/>
                <a:ea typeface="+mn-ea"/>
                <a:cs typeface="+mn-cs"/>
              </a:rPr>
              <a:t>financial crisis</a:t>
            </a:r>
            <a:r>
              <a:rPr lang="en-IN" sz="1200" b="0" i="0" kern="1200" dirty="0" smtClean="0">
                <a:solidFill>
                  <a:schemeClr val="tx1"/>
                </a:solidFill>
                <a:latin typeface="+mn-lt"/>
                <a:ea typeface="+mn-ea"/>
                <a:cs typeface="+mn-cs"/>
              </a:rPr>
              <a:t>, above all it was excessive and poorly supervised foreign borrowing that made it so disastrous. As it became too expensive </a:t>
            </a:r>
            <a:r>
              <a:rPr lang="en-IN" sz="1200" b="1" i="0" kern="1200" dirty="0" smtClean="0">
                <a:solidFill>
                  <a:schemeClr val="tx1"/>
                </a:solidFill>
                <a:latin typeface="+mn-lt"/>
                <a:ea typeface="+mn-ea"/>
                <a:cs typeface="+mn-cs"/>
              </a:rPr>
              <a:t>to fend off speculators, currencies were forced to float</a:t>
            </a:r>
            <a:r>
              <a:rPr lang="en-IN" sz="1200" b="0" i="0" kern="1200" dirty="0" smtClean="0">
                <a:solidFill>
                  <a:schemeClr val="tx1"/>
                </a:solidFill>
                <a:latin typeface="+mn-lt"/>
                <a:ea typeface="+mn-ea"/>
                <a:cs typeface="+mn-cs"/>
              </a:rPr>
              <a:t>. This resulted in large falls in the baht, the won and the rupiah against the US dollar. For instance, from an average of Rp2,342 to the US dollar in 1996, the rupiah fell to an average of Rp10,014 in 1998. As a result, companies that had received large </a:t>
            </a:r>
            <a:r>
              <a:rPr lang="en-IN" sz="1200" b="0" i="0" kern="1200" dirty="0" err="1" smtClean="0">
                <a:solidFill>
                  <a:schemeClr val="tx1"/>
                </a:solidFill>
                <a:latin typeface="+mn-lt"/>
                <a:ea typeface="+mn-ea"/>
                <a:cs typeface="+mn-cs"/>
              </a:rPr>
              <a:t>unhedged</a:t>
            </a:r>
            <a:r>
              <a:rPr lang="en-IN" sz="1200" b="0" i="0" kern="1200" dirty="0" smtClean="0">
                <a:solidFill>
                  <a:schemeClr val="tx1"/>
                </a:solidFill>
                <a:latin typeface="+mn-lt"/>
                <a:ea typeface="+mn-ea"/>
                <a:cs typeface="+mn-cs"/>
              </a:rPr>
              <a:t> foreign-currency loans now faced impossibly high debt repayments in domestic-currency terms. The panicked capital flight that ensued only exacerbated the currency depreciation, leaving indebted companies in even direr straits. The workout of the bad debts and disposal of the distressed assets created by the crisis was one of the major tasks for policymakers for several years thereafter.</a:t>
            </a:r>
          </a:p>
          <a:p>
            <a:endParaRPr lang="en-IN" dirty="0"/>
          </a:p>
        </p:txBody>
      </p:sp>
      <p:sp>
        <p:nvSpPr>
          <p:cNvPr id="4" name="Slide Number Placeholder 3"/>
          <p:cNvSpPr>
            <a:spLocks noGrp="1"/>
          </p:cNvSpPr>
          <p:nvPr>
            <p:ph type="sldNum" sz="quarter" idx="10"/>
          </p:nvPr>
        </p:nvSpPr>
        <p:spPr/>
        <p:txBody>
          <a:bodyPr/>
          <a:lstStyle/>
          <a:p>
            <a:fld id="{0344DA81-F81A-435A-A4CC-649C7DD9FC85}" type="slidenum">
              <a:rPr lang="en-IN" smtClean="0"/>
              <a:pPr/>
              <a:t>12</a:t>
            </a:fld>
            <a:endParaRPr lang="en-I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Explain to students what is Subprime lending http://www.businesstoday-eg.com/case-studies/case-studies/subprime-mortgage-crisis.html</a:t>
            </a:r>
            <a:endParaRPr lang="en-IN" dirty="0"/>
          </a:p>
        </p:txBody>
      </p:sp>
      <p:sp>
        <p:nvSpPr>
          <p:cNvPr id="4" name="Slide Number Placeholder 3"/>
          <p:cNvSpPr>
            <a:spLocks noGrp="1"/>
          </p:cNvSpPr>
          <p:nvPr>
            <p:ph type="sldNum" sz="quarter" idx="10"/>
          </p:nvPr>
        </p:nvSpPr>
        <p:spPr/>
        <p:txBody>
          <a:bodyPr/>
          <a:lstStyle/>
          <a:p>
            <a:fld id="{0344DA81-F81A-435A-A4CC-649C7DD9FC85}" type="slidenum">
              <a:rPr lang="en-IN" smtClean="0"/>
              <a:pPr/>
              <a:t>13</a:t>
            </a:fld>
            <a:endParaRPr lang="en-IN"/>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The </a:t>
            </a:r>
            <a:r>
              <a:rPr lang="en-IN" dirty="0" err="1" smtClean="0"/>
              <a:t>eurozone</a:t>
            </a:r>
            <a:r>
              <a:rPr lang="en-IN" dirty="0" smtClean="0"/>
              <a:t> crisis (often referred to as the euro crisis) is an ongoing crisis that has been affecting the countries of the </a:t>
            </a:r>
            <a:r>
              <a:rPr lang="en-IN" dirty="0" err="1" smtClean="0"/>
              <a:t>eurozone</a:t>
            </a:r>
            <a:r>
              <a:rPr lang="en-IN" dirty="0" smtClean="0"/>
              <a:t> since early 2009, when a group of 10 central and eastern European banks asked for a bailout.[3] At the time, the European Commission released a forecast of a 1.8 per cent decline in EU economic output for 2009.</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The crisis made it difficult or impossible for some countries in the </a:t>
            </a:r>
            <a:r>
              <a:rPr lang="en-IN" dirty="0" err="1" smtClean="0"/>
              <a:t>eurozone</a:t>
            </a:r>
            <a:r>
              <a:rPr lang="en-IN" dirty="0" smtClean="0"/>
              <a:t> to repay or refinance their government debt without the assistance of </a:t>
            </a:r>
            <a:r>
              <a:rPr lang="en-IN" dirty="0" err="1" smtClean="0"/>
              <a:t>th</a:t>
            </a:r>
            <a:endParaRPr lang="en-IN" dirty="0" smtClean="0"/>
          </a:p>
          <a:p>
            <a:r>
              <a:rPr lang="en-IN" sz="1200" b="1" i="0" kern="1200" dirty="0" smtClean="0">
                <a:solidFill>
                  <a:schemeClr val="tx1"/>
                </a:solidFill>
                <a:latin typeface="+mn-lt"/>
                <a:ea typeface="+mn-ea"/>
                <a:cs typeface="+mn-cs"/>
              </a:rPr>
              <a:t>GREEC FIASCO: </a:t>
            </a:r>
            <a:r>
              <a:rPr lang="en-IN" sz="1200" b="0" i="0" kern="1200" dirty="0" smtClean="0">
                <a:solidFill>
                  <a:schemeClr val="tx1"/>
                </a:solidFill>
                <a:latin typeface="+mn-lt"/>
                <a:ea typeface="+mn-ea"/>
                <a:cs typeface="+mn-cs"/>
              </a:rPr>
              <a:t>In the early mid-2000s, Greece's economy was one of the fastest growing in the </a:t>
            </a:r>
            <a:r>
              <a:rPr lang="en-IN" sz="1200" b="0" i="0" kern="1200" dirty="0" err="1" smtClean="0">
                <a:solidFill>
                  <a:schemeClr val="tx1"/>
                </a:solidFill>
                <a:latin typeface="+mn-lt"/>
                <a:ea typeface="+mn-ea"/>
                <a:cs typeface="+mn-cs"/>
              </a:rPr>
              <a:t>eurozone</a:t>
            </a:r>
            <a:r>
              <a:rPr lang="en-IN" sz="1200" b="0" i="0" kern="1200" dirty="0" smtClean="0">
                <a:solidFill>
                  <a:schemeClr val="tx1"/>
                </a:solidFill>
                <a:latin typeface="+mn-lt"/>
                <a:ea typeface="+mn-ea"/>
                <a:cs typeface="+mn-cs"/>
              </a:rPr>
              <a:t> and was associated with a large </a:t>
            </a:r>
            <a:r>
              <a:rPr lang="en-IN" sz="1200" b="0" i="0" u="none" strike="noStrike" kern="1200" dirty="0" smtClean="0">
                <a:solidFill>
                  <a:schemeClr val="tx1"/>
                </a:solidFill>
                <a:latin typeface="+mn-lt"/>
                <a:ea typeface="+mn-ea"/>
                <a:cs typeface="+mn-cs"/>
                <a:hlinkClick r:id="rId3" tooltip="Structural deficit"/>
              </a:rPr>
              <a:t>structural deficit</a:t>
            </a:r>
            <a:r>
              <a:rPr lang="en-IN" sz="1200" b="0" i="0" kern="1200" dirty="0" smtClean="0">
                <a:solidFill>
                  <a:schemeClr val="tx1"/>
                </a:solidFill>
                <a:latin typeface="+mn-lt"/>
                <a:ea typeface="+mn-ea"/>
                <a:cs typeface="+mn-cs"/>
              </a:rPr>
              <a:t>.</a:t>
            </a:r>
            <a:r>
              <a:rPr lang="en-IN" sz="1200" b="0" i="0" u="none" strike="noStrike" kern="1200" baseline="30000" dirty="0" smtClean="0">
                <a:solidFill>
                  <a:schemeClr val="tx1"/>
                </a:solidFill>
                <a:latin typeface="+mn-lt"/>
                <a:ea typeface="+mn-ea"/>
                <a:cs typeface="+mn-cs"/>
                <a:hlinkClick r:id="rId4"/>
              </a:rPr>
              <a:t>[28]</a:t>
            </a:r>
            <a:r>
              <a:rPr lang="en-IN" sz="1200" b="0" i="0" kern="1200" dirty="0" smtClean="0">
                <a:solidFill>
                  <a:schemeClr val="tx1"/>
                </a:solidFill>
                <a:latin typeface="+mn-lt"/>
                <a:ea typeface="+mn-ea"/>
                <a:cs typeface="+mn-cs"/>
              </a:rPr>
              <a:t> As the world economy was hit by the </a:t>
            </a:r>
            <a:r>
              <a:rPr lang="en-IN" sz="1200" b="0" i="0" u="none" strike="noStrike" kern="1200" dirty="0" smtClean="0">
                <a:solidFill>
                  <a:schemeClr val="tx1"/>
                </a:solidFill>
                <a:latin typeface="+mn-lt"/>
                <a:ea typeface="+mn-ea"/>
                <a:cs typeface="+mn-cs"/>
                <a:hlinkClick r:id="rId5" tooltip="Financial crisis of 2007–08"/>
              </a:rPr>
              <a:t>financial crisis of 2007–08</a:t>
            </a:r>
            <a:r>
              <a:rPr lang="en-IN" sz="1200" b="0" i="0" kern="1200" dirty="0" smtClean="0">
                <a:solidFill>
                  <a:schemeClr val="tx1"/>
                </a:solidFill>
                <a:latin typeface="+mn-lt"/>
                <a:ea typeface="+mn-ea"/>
                <a:cs typeface="+mn-cs"/>
              </a:rPr>
              <a:t>, Greece was hit especially hard because its main industries—</a:t>
            </a:r>
            <a:r>
              <a:rPr lang="en-IN" sz="1200" b="0" i="0" u="none" strike="noStrike" kern="1200" dirty="0" smtClean="0">
                <a:solidFill>
                  <a:schemeClr val="tx1"/>
                </a:solidFill>
                <a:latin typeface="+mn-lt"/>
                <a:ea typeface="+mn-ea"/>
                <a:cs typeface="+mn-cs"/>
                <a:hlinkClick r:id="rId6" tooltip="Greek Merchant Navy"/>
              </a:rPr>
              <a:t>shipping</a:t>
            </a:r>
            <a:r>
              <a:rPr lang="en-IN" sz="1200" b="0" i="0" kern="1200" dirty="0" smtClean="0">
                <a:solidFill>
                  <a:schemeClr val="tx1"/>
                </a:solidFill>
                <a:latin typeface="+mn-lt"/>
                <a:ea typeface="+mn-ea"/>
                <a:cs typeface="+mn-cs"/>
              </a:rPr>
              <a:t> and </a:t>
            </a:r>
            <a:r>
              <a:rPr lang="en-IN" sz="1200" b="0" i="0" u="none" strike="noStrike" kern="1200" dirty="0" smtClean="0">
                <a:solidFill>
                  <a:schemeClr val="tx1"/>
                </a:solidFill>
                <a:latin typeface="+mn-lt"/>
                <a:ea typeface="+mn-ea"/>
                <a:cs typeface="+mn-cs"/>
                <a:hlinkClick r:id="rId7" tooltip="Tourism in Greece"/>
              </a:rPr>
              <a:t>tourism</a:t>
            </a:r>
            <a:r>
              <a:rPr lang="en-IN" sz="1200" b="0" i="0" kern="1200" dirty="0" smtClean="0">
                <a:solidFill>
                  <a:schemeClr val="tx1"/>
                </a:solidFill>
                <a:latin typeface="+mn-lt"/>
                <a:ea typeface="+mn-ea"/>
                <a:cs typeface="+mn-cs"/>
              </a:rPr>
              <a:t>—were especially sensitive to changes in the business cycle. The government spent heavily to keep the economy functioning and the country's debt increased accordingly.</a:t>
            </a:r>
          </a:p>
          <a:p>
            <a:r>
              <a:rPr lang="en-IN" sz="1200" b="0" i="0" kern="1200" dirty="0" smtClean="0">
                <a:solidFill>
                  <a:schemeClr val="tx1"/>
                </a:solidFill>
                <a:latin typeface="+mn-lt"/>
                <a:ea typeface="+mn-ea"/>
                <a:cs typeface="+mn-cs"/>
              </a:rPr>
              <a:t>Despite the drastic upwards revision of the forecast for the 2009 budget deficit in October 2009, Greek borrowing rates </a:t>
            </a:r>
            <a:r>
              <a:rPr lang="en-IN" sz="1200" b="0" i="0" u="none" strike="noStrike" kern="1200" dirty="0" smtClean="0">
                <a:solidFill>
                  <a:schemeClr val="tx1"/>
                </a:solidFill>
                <a:latin typeface="+mn-lt"/>
                <a:ea typeface="+mn-ea"/>
                <a:cs typeface="+mn-cs"/>
                <a:hlinkClick r:id="rId8" tooltip="Controversy about media coverage of the 2009 Greek debt crisis (page does not exist)"/>
              </a:rPr>
              <a:t>initially rose rather slowly</a:t>
            </a:r>
            <a:r>
              <a:rPr lang="en-IN" sz="1200" b="0" i="0" kern="1200" dirty="0" smtClean="0">
                <a:solidFill>
                  <a:schemeClr val="tx1"/>
                </a:solidFill>
                <a:latin typeface="+mn-lt"/>
                <a:ea typeface="+mn-ea"/>
                <a:cs typeface="+mn-cs"/>
              </a:rPr>
              <a:t>. By April 2010 it was apparent that the country was becoming unable to borrow from the markets; on 23 April 2010, the Greek government requested an initial loan of €45 billion from the EU and </a:t>
            </a:r>
            <a:r>
              <a:rPr lang="en-IN" sz="1200" b="0" i="0" u="none" strike="noStrike" kern="1200" dirty="0" smtClean="0">
                <a:solidFill>
                  <a:schemeClr val="tx1"/>
                </a:solidFill>
                <a:latin typeface="+mn-lt"/>
                <a:ea typeface="+mn-ea"/>
                <a:cs typeface="+mn-cs"/>
                <a:hlinkClick r:id="rId9" tooltip="International Monetary Fund"/>
              </a:rPr>
              <a:t>International Monetary Fund</a:t>
            </a:r>
            <a:r>
              <a:rPr lang="en-IN" sz="1200" b="0" i="0" kern="1200" dirty="0" smtClean="0">
                <a:solidFill>
                  <a:schemeClr val="tx1"/>
                </a:solidFill>
                <a:latin typeface="+mn-lt"/>
                <a:ea typeface="+mn-ea"/>
                <a:cs typeface="+mn-cs"/>
              </a:rPr>
              <a:t> (IMF), to cover its financial needs for the remaining part of 2010.</a:t>
            </a:r>
            <a:r>
              <a:rPr lang="en-IN" sz="1200" b="0" i="0" u="none" strike="noStrike" kern="1200" baseline="30000" dirty="0" smtClean="0">
                <a:solidFill>
                  <a:schemeClr val="tx1"/>
                </a:solidFill>
                <a:latin typeface="+mn-lt"/>
                <a:ea typeface="+mn-ea"/>
                <a:cs typeface="+mn-cs"/>
                <a:hlinkClick r:id="rId4"/>
              </a:rPr>
              <a:t>[29]</a:t>
            </a:r>
            <a:r>
              <a:rPr lang="en-IN" sz="1200" b="0" i="0" kern="1200" dirty="0" smtClean="0">
                <a:solidFill>
                  <a:schemeClr val="tx1"/>
                </a:solidFill>
                <a:latin typeface="+mn-lt"/>
                <a:ea typeface="+mn-ea"/>
                <a:cs typeface="+mn-cs"/>
              </a:rPr>
              <a:t> A few days later </a:t>
            </a:r>
            <a:r>
              <a:rPr lang="en-IN" sz="1200" b="0" i="0" u="none" strike="noStrike" kern="1200" dirty="0" smtClean="0">
                <a:solidFill>
                  <a:schemeClr val="tx1"/>
                </a:solidFill>
                <a:latin typeface="+mn-lt"/>
                <a:ea typeface="+mn-ea"/>
                <a:cs typeface="+mn-cs"/>
                <a:hlinkClick r:id="rId10" tooltip="Standard &amp; Poor's"/>
              </a:rPr>
              <a:t>Standard &amp; Poor's</a:t>
            </a:r>
            <a:r>
              <a:rPr lang="en-IN" sz="1200" b="0" i="0" kern="1200" dirty="0" smtClean="0">
                <a:solidFill>
                  <a:schemeClr val="tx1"/>
                </a:solidFill>
                <a:latin typeface="+mn-lt"/>
                <a:ea typeface="+mn-ea"/>
                <a:cs typeface="+mn-cs"/>
              </a:rPr>
              <a:t> slashed Greece's sovereign debt rating to BB+ or "</a:t>
            </a:r>
            <a:r>
              <a:rPr lang="en-IN" sz="1200" b="0" i="0" u="none" strike="noStrike" kern="1200" dirty="0" smtClean="0">
                <a:solidFill>
                  <a:schemeClr val="tx1"/>
                </a:solidFill>
                <a:latin typeface="+mn-lt"/>
                <a:ea typeface="+mn-ea"/>
                <a:cs typeface="+mn-cs"/>
                <a:hlinkClick r:id="rId11" tooltip="High-yield debt"/>
              </a:rPr>
              <a:t>junk</a:t>
            </a:r>
            <a:r>
              <a:rPr lang="en-IN" sz="1200" b="0" i="0" kern="1200" dirty="0" smtClean="0">
                <a:solidFill>
                  <a:schemeClr val="tx1"/>
                </a:solidFill>
                <a:latin typeface="+mn-lt"/>
                <a:ea typeface="+mn-ea"/>
                <a:cs typeface="+mn-cs"/>
              </a:rPr>
              <a:t>" status amid fears </a:t>
            </a:r>
            <a:r>
              <a:rPr lang="en-IN" sz="1200" b="0" i="0" kern="1200" dirty="0" err="1" smtClean="0">
                <a:solidFill>
                  <a:schemeClr val="tx1"/>
                </a:solidFill>
                <a:latin typeface="+mn-lt"/>
                <a:ea typeface="+mn-ea"/>
                <a:cs typeface="+mn-cs"/>
              </a:rPr>
              <a:t>of</a:t>
            </a:r>
            <a:r>
              <a:rPr lang="en-IN" sz="1200" b="0" i="0" u="none" strike="noStrike" kern="1200" dirty="0" err="1" smtClean="0">
                <a:solidFill>
                  <a:schemeClr val="tx1"/>
                </a:solidFill>
                <a:latin typeface="+mn-lt"/>
                <a:ea typeface="+mn-ea"/>
                <a:cs typeface="+mn-cs"/>
                <a:hlinkClick r:id="rId12" tooltip="Default (finance)"/>
              </a:rPr>
              <a:t>default</a:t>
            </a:r>
            <a:r>
              <a:rPr lang="en-IN" sz="1200" b="0" i="0" kern="1200" dirty="0" smtClean="0">
                <a:solidFill>
                  <a:schemeClr val="tx1"/>
                </a:solidFill>
                <a:latin typeface="+mn-lt"/>
                <a:ea typeface="+mn-ea"/>
                <a:cs typeface="+mn-cs"/>
              </a:rPr>
              <a:t>,</a:t>
            </a:r>
            <a:r>
              <a:rPr lang="en-IN" sz="1200" b="0" i="0" u="none" strike="noStrike" kern="1200" baseline="30000" dirty="0" smtClean="0">
                <a:solidFill>
                  <a:schemeClr val="tx1"/>
                </a:solidFill>
                <a:latin typeface="+mn-lt"/>
                <a:ea typeface="+mn-ea"/>
                <a:cs typeface="+mn-cs"/>
                <a:hlinkClick r:id="rId4"/>
              </a:rPr>
              <a:t>[30]</a:t>
            </a:r>
            <a:r>
              <a:rPr lang="en-IN" sz="1200" b="0" i="0" kern="1200" dirty="0" smtClean="0">
                <a:solidFill>
                  <a:schemeClr val="tx1"/>
                </a:solidFill>
                <a:latin typeface="+mn-lt"/>
                <a:ea typeface="+mn-ea"/>
                <a:cs typeface="+mn-cs"/>
              </a:rPr>
              <a:t> in which case investors were liable to lose 30–50% of their money.</a:t>
            </a:r>
            <a:r>
              <a:rPr lang="en-IN" sz="1200" b="0" i="0" u="none" strike="noStrike" kern="1200" baseline="30000" dirty="0" smtClean="0">
                <a:solidFill>
                  <a:schemeClr val="tx1"/>
                </a:solidFill>
                <a:latin typeface="+mn-lt"/>
                <a:ea typeface="+mn-ea"/>
                <a:cs typeface="+mn-cs"/>
                <a:hlinkClick r:id="rId4"/>
              </a:rPr>
              <a:t>[30]</a:t>
            </a:r>
            <a:r>
              <a:rPr lang="en-IN" sz="1200" b="0" i="0" kern="1200" dirty="0" smtClean="0">
                <a:solidFill>
                  <a:schemeClr val="tx1"/>
                </a:solidFill>
                <a:latin typeface="+mn-lt"/>
                <a:ea typeface="+mn-ea"/>
                <a:cs typeface="+mn-cs"/>
              </a:rPr>
              <a:t> </a:t>
            </a:r>
            <a:r>
              <a:rPr lang="en-IN" sz="1200" b="0" i="0" u="none" strike="noStrike" kern="1200" dirty="0" smtClean="0">
                <a:solidFill>
                  <a:schemeClr val="tx1"/>
                </a:solidFill>
                <a:latin typeface="+mn-lt"/>
                <a:ea typeface="+mn-ea"/>
                <a:cs typeface="+mn-cs"/>
                <a:hlinkClick r:id="rId13" tooltip="Stock market"/>
              </a:rPr>
              <a:t>Stock markets</a:t>
            </a:r>
            <a:r>
              <a:rPr lang="en-IN" sz="1200" b="0" i="0" kern="1200" dirty="0" smtClean="0">
                <a:solidFill>
                  <a:schemeClr val="tx1"/>
                </a:solidFill>
                <a:latin typeface="+mn-lt"/>
                <a:ea typeface="+mn-ea"/>
                <a:cs typeface="+mn-cs"/>
              </a:rPr>
              <a:t> worldwide and the euro currency declined in response to the downgrade.</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err="1" smtClean="0"/>
              <a:t>ird</a:t>
            </a:r>
            <a:r>
              <a:rPr lang="en-IN" dirty="0" smtClean="0"/>
              <a:t> parties like the ECB or IMF. Banks in the </a:t>
            </a:r>
            <a:r>
              <a:rPr lang="en-IN" dirty="0" err="1" smtClean="0"/>
              <a:t>eurozone</a:t>
            </a:r>
            <a:r>
              <a:rPr lang="en-IN" dirty="0" smtClean="0"/>
              <a:t> were undercapitalised and have faced liquidity and debt problems. </a:t>
            </a:r>
            <a:r>
              <a:rPr lang="en-IN" sz="1200" b="0" i="0" kern="1200" dirty="0" smtClean="0">
                <a:solidFill>
                  <a:schemeClr val="tx1"/>
                </a:solidFill>
                <a:latin typeface="+mn-lt"/>
                <a:ea typeface="+mn-ea"/>
                <a:cs typeface="+mn-cs"/>
              </a:rPr>
              <a:t>On 1 May 2010, the Greek government announced a series of </a:t>
            </a:r>
            <a:r>
              <a:rPr lang="en-IN" sz="1200" b="0" i="0" u="none" strike="noStrike" kern="1200" dirty="0" smtClean="0">
                <a:solidFill>
                  <a:schemeClr val="tx1"/>
                </a:solidFill>
                <a:latin typeface="+mn-lt"/>
                <a:ea typeface="+mn-ea"/>
                <a:cs typeface="+mn-cs"/>
                <a:hlinkClick r:id="rId14" tooltip="Austerity"/>
              </a:rPr>
              <a:t>austerity</a:t>
            </a:r>
            <a:r>
              <a:rPr lang="en-IN" sz="1200" b="0" i="0" kern="1200" dirty="0" smtClean="0">
                <a:solidFill>
                  <a:schemeClr val="tx1"/>
                </a:solidFill>
                <a:latin typeface="+mn-lt"/>
                <a:ea typeface="+mn-ea"/>
                <a:cs typeface="+mn-cs"/>
              </a:rPr>
              <a:t> measures</a:t>
            </a:r>
            <a:r>
              <a:rPr lang="en-IN" sz="1200" b="0" i="0" u="none" strike="noStrike" kern="1200" baseline="30000" dirty="0" smtClean="0">
                <a:solidFill>
                  <a:schemeClr val="tx1"/>
                </a:solidFill>
                <a:latin typeface="+mn-lt"/>
                <a:ea typeface="+mn-ea"/>
                <a:cs typeface="+mn-cs"/>
                <a:hlinkClick r:id="rId4"/>
              </a:rPr>
              <a:t>[32]</a:t>
            </a:r>
            <a:r>
              <a:rPr lang="en-IN" sz="1200" b="0" i="0" kern="1200" dirty="0" smtClean="0">
                <a:solidFill>
                  <a:schemeClr val="tx1"/>
                </a:solidFill>
                <a:latin typeface="+mn-lt"/>
                <a:ea typeface="+mn-ea"/>
                <a:cs typeface="+mn-cs"/>
              </a:rPr>
              <a:t> to secure a three-year€110 billion loan.</a:t>
            </a:r>
            <a:r>
              <a:rPr lang="en-IN" sz="1200" b="0" i="0" u="none" strike="noStrike" kern="1200" baseline="30000" dirty="0" smtClean="0">
                <a:solidFill>
                  <a:schemeClr val="tx1"/>
                </a:solidFill>
                <a:latin typeface="+mn-lt"/>
                <a:ea typeface="+mn-ea"/>
                <a:cs typeface="+mn-cs"/>
                <a:hlinkClick r:id="rId4"/>
              </a:rPr>
              <a:t>[33]</a:t>
            </a:r>
            <a:r>
              <a:rPr lang="en-IN" sz="1200" b="0" i="0" kern="1200" dirty="0" smtClean="0">
                <a:solidFill>
                  <a:schemeClr val="tx1"/>
                </a:solidFill>
                <a:latin typeface="+mn-lt"/>
                <a:ea typeface="+mn-ea"/>
                <a:cs typeface="+mn-cs"/>
              </a:rPr>
              <a:t> This was met with great anger by the Greek public, leading to </a:t>
            </a:r>
            <a:r>
              <a:rPr lang="en-IN" sz="1200" b="0" i="0" u="none" strike="noStrike" kern="1200" dirty="0" smtClean="0">
                <a:solidFill>
                  <a:schemeClr val="tx1"/>
                </a:solidFill>
                <a:latin typeface="+mn-lt"/>
                <a:ea typeface="+mn-ea"/>
                <a:cs typeface="+mn-cs"/>
                <a:hlinkClick r:id="rId15" tooltip="May 2010 Greek protests"/>
              </a:rPr>
              <a:t>massive protests</a:t>
            </a:r>
            <a:r>
              <a:rPr lang="en-IN" sz="1200" b="0" i="0" kern="1200" dirty="0" smtClean="0">
                <a:solidFill>
                  <a:schemeClr val="tx1"/>
                </a:solidFill>
                <a:latin typeface="+mn-lt"/>
                <a:ea typeface="+mn-ea"/>
                <a:cs typeface="+mn-cs"/>
              </a:rPr>
              <a:t>, riots and social unrest throughout Greece.</a:t>
            </a:r>
            <a:r>
              <a:rPr lang="en-IN" sz="1200" b="0" i="0" u="none" strike="noStrike" kern="1200" baseline="30000" dirty="0" smtClean="0">
                <a:solidFill>
                  <a:schemeClr val="tx1"/>
                </a:solidFill>
                <a:latin typeface="+mn-lt"/>
                <a:ea typeface="+mn-ea"/>
                <a:cs typeface="+mn-cs"/>
                <a:hlinkClick r:id="rId4"/>
              </a:rPr>
              <a:t>[34]</a:t>
            </a:r>
            <a:r>
              <a:rPr lang="en-IN" sz="1200" b="0" i="0" kern="1200" dirty="0" smtClean="0">
                <a:solidFill>
                  <a:schemeClr val="tx1"/>
                </a:solidFill>
                <a:latin typeface="+mn-lt"/>
                <a:ea typeface="+mn-ea"/>
                <a:cs typeface="+mn-cs"/>
              </a:rPr>
              <a:t> The Troika, a tripartite committee formed by the </a:t>
            </a:r>
            <a:r>
              <a:rPr lang="en-IN" sz="1200" b="0" i="0" u="none" strike="noStrike" kern="1200" dirty="0" smtClean="0">
                <a:solidFill>
                  <a:schemeClr val="tx1"/>
                </a:solidFill>
                <a:latin typeface="+mn-lt"/>
                <a:ea typeface="+mn-ea"/>
                <a:cs typeface="+mn-cs"/>
                <a:hlinkClick r:id="rId16" tooltip="European Commission"/>
              </a:rPr>
              <a:t>European Commission</a:t>
            </a:r>
            <a:r>
              <a:rPr lang="en-IN" sz="1200" b="0" i="0" kern="1200" dirty="0" smtClean="0">
                <a:solidFill>
                  <a:schemeClr val="tx1"/>
                </a:solidFill>
                <a:latin typeface="+mn-lt"/>
                <a:ea typeface="+mn-ea"/>
                <a:cs typeface="+mn-cs"/>
              </a:rPr>
              <a:t>, </a:t>
            </a:r>
            <a:r>
              <a:rPr lang="en-IN" sz="1200" b="0" i="0" kern="1200" dirty="0" err="1" smtClean="0">
                <a:solidFill>
                  <a:schemeClr val="tx1"/>
                </a:solidFill>
                <a:latin typeface="+mn-lt"/>
                <a:ea typeface="+mn-ea"/>
                <a:cs typeface="+mn-cs"/>
              </a:rPr>
              <a:t>the</a:t>
            </a:r>
            <a:r>
              <a:rPr lang="en-IN" sz="1200" b="0" i="0" u="none" strike="noStrike" kern="1200" dirty="0" err="1" smtClean="0">
                <a:solidFill>
                  <a:schemeClr val="tx1"/>
                </a:solidFill>
                <a:latin typeface="+mn-lt"/>
                <a:ea typeface="+mn-ea"/>
                <a:cs typeface="+mn-cs"/>
                <a:hlinkClick r:id="rId17" tooltip="European Central Bank"/>
              </a:rPr>
              <a:t>European</a:t>
            </a:r>
            <a:r>
              <a:rPr lang="en-IN" sz="1200" b="0" i="0" u="none" strike="noStrike" kern="1200" dirty="0" smtClean="0">
                <a:solidFill>
                  <a:schemeClr val="tx1"/>
                </a:solidFill>
                <a:latin typeface="+mn-lt"/>
                <a:ea typeface="+mn-ea"/>
                <a:cs typeface="+mn-cs"/>
                <a:hlinkClick r:id="rId17" tooltip="European Central Bank"/>
              </a:rPr>
              <a:t> Central Bank</a:t>
            </a:r>
            <a:r>
              <a:rPr lang="en-IN" sz="1200" b="0" i="0" kern="1200" dirty="0" smtClean="0">
                <a:solidFill>
                  <a:schemeClr val="tx1"/>
                </a:solidFill>
                <a:latin typeface="+mn-lt"/>
                <a:ea typeface="+mn-ea"/>
                <a:cs typeface="+mn-cs"/>
              </a:rPr>
              <a:t> and the International Monetary Fund (EC, ECB and IMF), offered Greece a second bailout loan worth €130 billion in October 2011, but with the activation being conditional on implementation of further austerity measures and a debt restructure agreement</a:t>
            </a:r>
          </a:p>
          <a:p>
            <a:pPr marL="0" marR="0" indent="0" algn="l" defTabSz="914400" rtl="0" eaLnBrk="1" fontAlgn="auto" latinLnBrk="0" hangingPunct="1">
              <a:lnSpc>
                <a:spcPct val="100000"/>
              </a:lnSpc>
              <a:spcBef>
                <a:spcPts val="0"/>
              </a:spcBef>
              <a:spcAft>
                <a:spcPts val="0"/>
              </a:spcAft>
              <a:buClrTx/>
              <a:buSzTx/>
              <a:buFontTx/>
              <a:buNone/>
              <a:tabLst/>
              <a:defRPr/>
            </a:pPr>
            <a:endParaRPr lang="en-IN" sz="1200" b="0" i="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IN" sz="1200" b="0" i="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IN" sz="1200" b="0" i="0" kern="1200" dirty="0" smtClean="0">
              <a:solidFill>
                <a:schemeClr val="tx1"/>
              </a:solidFill>
              <a:latin typeface="+mn-lt"/>
              <a:ea typeface="+mn-ea"/>
              <a:cs typeface="+mn-cs"/>
            </a:endParaRPr>
          </a:p>
          <a:p>
            <a:r>
              <a:rPr lang="en-US" sz="1200" b="1" i="0" kern="1200" dirty="0" smtClean="0">
                <a:solidFill>
                  <a:schemeClr val="tx1"/>
                </a:solidFill>
                <a:latin typeface="+mn-lt"/>
                <a:ea typeface="+mn-ea"/>
                <a:cs typeface="+mn-cs"/>
              </a:rPr>
              <a:t>IRELAND PROBLEM: </a:t>
            </a:r>
            <a:r>
              <a:rPr lang="en-IN" sz="1200" b="0" i="0" kern="1200" dirty="0" smtClean="0">
                <a:solidFill>
                  <a:schemeClr val="tx1"/>
                </a:solidFill>
                <a:latin typeface="+mn-lt"/>
                <a:ea typeface="+mn-ea"/>
                <a:cs typeface="+mn-cs"/>
              </a:rPr>
              <a:t>The Irish sovereign debt crisis was not based on government over-spending, but from the state guaranteeing the six main Irish-based banks who had financed a </a:t>
            </a:r>
            <a:r>
              <a:rPr lang="en-IN" sz="1200" b="0" i="0" u="none" strike="noStrike" kern="1200" dirty="0" smtClean="0">
                <a:solidFill>
                  <a:schemeClr val="tx1"/>
                </a:solidFill>
                <a:latin typeface="+mn-lt"/>
                <a:ea typeface="+mn-ea"/>
                <a:cs typeface="+mn-cs"/>
                <a:hlinkClick r:id="rId18" tooltip="Property bubble"/>
              </a:rPr>
              <a:t>property bubble</a:t>
            </a:r>
            <a:r>
              <a:rPr lang="en-IN" sz="1200" b="0" i="0" kern="1200" dirty="0" smtClean="0">
                <a:solidFill>
                  <a:schemeClr val="tx1"/>
                </a:solidFill>
                <a:latin typeface="+mn-lt"/>
                <a:ea typeface="+mn-ea"/>
                <a:cs typeface="+mn-cs"/>
              </a:rPr>
              <a:t>. On 29 September 2008, Finance </a:t>
            </a:r>
            <a:r>
              <a:rPr lang="en-IN" sz="1200" b="0" i="0" kern="1200" dirty="0" err="1" smtClean="0">
                <a:solidFill>
                  <a:schemeClr val="tx1"/>
                </a:solidFill>
                <a:latin typeface="+mn-lt"/>
                <a:ea typeface="+mn-ea"/>
                <a:cs typeface="+mn-cs"/>
              </a:rPr>
              <a:t>Minister</a:t>
            </a:r>
            <a:r>
              <a:rPr lang="en-IN" sz="1200" b="0" i="0" u="none" strike="noStrike" kern="1200" dirty="0" err="1" smtClean="0">
                <a:solidFill>
                  <a:schemeClr val="tx1"/>
                </a:solidFill>
                <a:latin typeface="+mn-lt"/>
                <a:ea typeface="+mn-ea"/>
                <a:cs typeface="+mn-cs"/>
                <a:hlinkClick r:id="rId19" tooltip="Brian Lenihan, Jnr"/>
              </a:rPr>
              <a:t>Brian</a:t>
            </a:r>
            <a:r>
              <a:rPr lang="en-IN" sz="1200" b="0" i="0" u="none" strike="noStrike" kern="1200" dirty="0" smtClean="0">
                <a:solidFill>
                  <a:schemeClr val="tx1"/>
                </a:solidFill>
                <a:latin typeface="+mn-lt"/>
                <a:ea typeface="+mn-ea"/>
                <a:cs typeface="+mn-cs"/>
                <a:hlinkClick r:id="rId19" tooltip="Brian Lenihan, Jnr"/>
              </a:rPr>
              <a:t> </a:t>
            </a:r>
            <a:r>
              <a:rPr lang="en-IN" sz="1200" b="0" i="0" u="none" strike="noStrike" kern="1200" dirty="0" err="1" smtClean="0">
                <a:solidFill>
                  <a:schemeClr val="tx1"/>
                </a:solidFill>
                <a:latin typeface="+mn-lt"/>
                <a:ea typeface="+mn-ea"/>
                <a:cs typeface="+mn-cs"/>
                <a:hlinkClick r:id="rId19" tooltip="Brian Lenihan, Jnr"/>
              </a:rPr>
              <a:t>Lenihan</a:t>
            </a:r>
            <a:r>
              <a:rPr lang="en-IN" sz="1200" b="0" i="0" u="none" strike="noStrike" kern="1200" dirty="0" smtClean="0">
                <a:solidFill>
                  <a:schemeClr val="tx1"/>
                </a:solidFill>
                <a:latin typeface="+mn-lt"/>
                <a:ea typeface="+mn-ea"/>
                <a:cs typeface="+mn-cs"/>
                <a:hlinkClick r:id="rId19" tooltip="Brian Lenihan, Jnr"/>
              </a:rPr>
              <a:t>, </a:t>
            </a:r>
            <a:r>
              <a:rPr lang="en-IN" sz="1200" b="0" i="0" u="none" strike="noStrike" kern="1200" dirty="0" err="1" smtClean="0">
                <a:solidFill>
                  <a:schemeClr val="tx1"/>
                </a:solidFill>
                <a:latin typeface="+mn-lt"/>
                <a:ea typeface="+mn-ea"/>
                <a:cs typeface="+mn-cs"/>
                <a:hlinkClick r:id="rId19" tooltip="Brian Lenihan, Jnr"/>
              </a:rPr>
              <a:t>Jnr</a:t>
            </a:r>
            <a:r>
              <a:rPr lang="en-IN" sz="1200" b="0" i="0" kern="1200" dirty="0" smtClean="0">
                <a:solidFill>
                  <a:schemeClr val="tx1"/>
                </a:solidFill>
                <a:latin typeface="+mn-lt"/>
                <a:ea typeface="+mn-ea"/>
                <a:cs typeface="+mn-cs"/>
              </a:rPr>
              <a:t> issued a two-year guarantee to the banks' depositors and bond-holders.</a:t>
            </a:r>
            <a:r>
              <a:rPr lang="en-IN" sz="1200" b="0" i="0" u="none" strike="noStrike" kern="1200" baseline="30000" dirty="0" smtClean="0">
                <a:solidFill>
                  <a:schemeClr val="tx1"/>
                </a:solidFill>
                <a:latin typeface="+mn-lt"/>
                <a:ea typeface="+mn-ea"/>
                <a:cs typeface="+mn-cs"/>
                <a:hlinkClick r:id="rId4"/>
              </a:rPr>
              <a:t>[93]</a:t>
            </a:r>
            <a:r>
              <a:rPr lang="en-IN" sz="1200" b="0" i="0" kern="1200" dirty="0" smtClean="0">
                <a:solidFill>
                  <a:schemeClr val="tx1"/>
                </a:solidFill>
                <a:latin typeface="+mn-lt"/>
                <a:ea typeface="+mn-ea"/>
                <a:cs typeface="+mn-cs"/>
              </a:rPr>
              <a:t> The guarantees were subsequently renewed for new deposits and bonds in a slightly different manner. In 2009, an </a:t>
            </a:r>
            <a:r>
              <a:rPr lang="en-IN" sz="1200" b="0" i="0" u="none" strike="noStrike" kern="1200" dirty="0" smtClean="0">
                <a:solidFill>
                  <a:schemeClr val="tx1"/>
                </a:solidFill>
                <a:latin typeface="+mn-lt"/>
                <a:ea typeface="+mn-ea"/>
                <a:cs typeface="+mn-cs"/>
                <a:hlinkClick r:id="rId20" tooltip="National Asset Management Agency"/>
              </a:rPr>
              <a:t>National Asset Management Agency</a:t>
            </a:r>
            <a:r>
              <a:rPr lang="en-IN" sz="1200" b="0" i="0" kern="1200" dirty="0" smtClean="0">
                <a:solidFill>
                  <a:schemeClr val="tx1"/>
                </a:solidFill>
                <a:latin typeface="+mn-lt"/>
                <a:ea typeface="+mn-ea"/>
                <a:cs typeface="+mn-cs"/>
              </a:rPr>
              <a:t> (NAMA), was created to acquire large property-related loans from the six banks at a market-related "long-term economic value".</a:t>
            </a:r>
            <a:r>
              <a:rPr lang="en-IN" sz="1200" b="0" i="0" u="none" strike="noStrike" kern="1200" baseline="30000" dirty="0" smtClean="0">
                <a:solidFill>
                  <a:schemeClr val="tx1"/>
                </a:solidFill>
                <a:latin typeface="+mn-lt"/>
                <a:ea typeface="+mn-ea"/>
                <a:cs typeface="+mn-cs"/>
                <a:hlinkClick r:id="rId4"/>
              </a:rPr>
              <a:t>[94]</a:t>
            </a:r>
            <a:endParaRPr lang="en-IN" sz="1200" b="0" i="0" kern="1200" dirty="0" smtClean="0">
              <a:solidFill>
                <a:schemeClr val="tx1"/>
              </a:solidFill>
              <a:latin typeface="+mn-lt"/>
              <a:ea typeface="+mn-ea"/>
              <a:cs typeface="+mn-cs"/>
            </a:endParaRPr>
          </a:p>
          <a:p>
            <a:r>
              <a:rPr lang="en-IN" sz="1200" b="0" i="0" kern="1200" dirty="0" smtClean="0">
                <a:solidFill>
                  <a:schemeClr val="tx1"/>
                </a:solidFill>
                <a:latin typeface="+mn-lt"/>
                <a:ea typeface="+mn-ea"/>
                <a:cs typeface="+mn-cs"/>
              </a:rPr>
              <a:t>Irish banks had lost an estimated 100 billion </a:t>
            </a:r>
            <a:r>
              <a:rPr lang="en-IN" sz="1200" b="0" i="0" kern="1200" dirty="0" err="1" smtClean="0">
                <a:solidFill>
                  <a:schemeClr val="tx1"/>
                </a:solidFill>
                <a:latin typeface="+mn-lt"/>
                <a:ea typeface="+mn-ea"/>
                <a:cs typeface="+mn-cs"/>
              </a:rPr>
              <a:t>euros</a:t>
            </a:r>
            <a:r>
              <a:rPr lang="en-IN" sz="1200" b="0" i="0" kern="1200" dirty="0" smtClean="0">
                <a:solidFill>
                  <a:schemeClr val="tx1"/>
                </a:solidFill>
                <a:latin typeface="+mn-lt"/>
                <a:ea typeface="+mn-ea"/>
                <a:cs typeface="+mn-cs"/>
              </a:rPr>
              <a:t>, much of it related to defaulted loans to property developers and homeowners made in the midst of the property bubble, which burst around 2007. The economy collapsed during 2008. Unemployment rose from 4% in 2006 to 14% by 2010, while the national budget went from a surplus in 2007 to a deficit of 32% GDP in 2010, the highest in the history of the </a:t>
            </a:r>
            <a:r>
              <a:rPr lang="en-IN" sz="1200" b="0" i="0" kern="1200" dirty="0" err="1" smtClean="0">
                <a:solidFill>
                  <a:schemeClr val="tx1"/>
                </a:solidFill>
                <a:latin typeface="+mn-lt"/>
                <a:ea typeface="+mn-ea"/>
                <a:cs typeface="+mn-cs"/>
              </a:rPr>
              <a:t>eurozone</a:t>
            </a:r>
            <a:r>
              <a:rPr lang="en-IN" sz="1200" b="0" i="0" kern="1200" dirty="0" smtClean="0">
                <a:solidFill>
                  <a:schemeClr val="tx1"/>
                </a:solidFill>
                <a:latin typeface="+mn-lt"/>
                <a:ea typeface="+mn-ea"/>
                <a:cs typeface="+mn-cs"/>
              </a:rPr>
              <a:t>, despite austerity measures</a:t>
            </a:r>
          </a:p>
          <a:p>
            <a:endParaRPr lang="en-IN" sz="1200" b="0" i="0" kern="1200" dirty="0" smtClean="0">
              <a:solidFill>
                <a:schemeClr val="tx1"/>
              </a:solidFill>
              <a:latin typeface="+mn-lt"/>
              <a:ea typeface="+mn-ea"/>
              <a:cs typeface="+mn-cs"/>
            </a:endParaRPr>
          </a:p>
          <a:p>
            <a:endParaRPr lang="en-IN" sz="1200" b="0" i="0" kern="1200" dirty="0" smtClean="0">
              <a:solidFill>
                <a:schemeClr val="tx1"/>
              </a:solidFill>
              <a:latin typeface="+mn-lt"/>
              <a:ea typeface="+mn-ea"/>
              <a:cs typeface="+mn-cs"/>
            </a:endParaRPr>
          </a:p>
          <a:p>
            <a:r>
              <a:rPr lang="en-US" b="1" dirty="0" smtClean="0"/>
              <a:t>PORTUGAL: </a:t>
            </a:r>
            <a:r>
              <a:rPr lang="en-IN" sz="1200" b="0" i="0" kern="1200" dirty="0" smtClean="0">
                <a:solidFill>
                  <a:schemeClr val="tx1"/>
                </a:solidFill>
                <a:latin typeface="+mn-lt"/>
                <a:ea typeface="+mn-ea"/>
                <a:cs typeface="+mn-cs"/>
              </a:rPr>
              <a:t>Portugal's debt was in September 2012 forecast by the Troika to peak at around 124% of GDP in 2014, followed by a firm downward trajectory after 2014. Previously the Troika had predicted it would peak at 118.5% of GDP in 2013, so the developments proved to be a bit worse than first anticipated, but the situation was described as fully sustainable and progressing well. As a result from the slightly worse economic circumstances, the country has been given one more year to reduce the budget deficit to a level below 3% of GDP, moving the target year from 2013 to 2014. The budget deficit for 2012 has been forecast to end at 5%. The recession in the economy is now also projected to last until 2013, with GDP declining 3% in 2012 and 1% in 2013; followed by a return to positive real growth in 2014.</a:t>
            </a:r>
            <a:r>
              <a:rPr lang="en-IN" sz="1200" b="0" i="0" u="none" strike="noStrike" kern="1200" baseline="30000" dirty="0" smtClean="0">
                <a:solidFill>
                  <a:schemeClr val="tx1"/>
                </a:solidFill>
                <a:latin typeface="+mn-lt"/>
                <a:ea typeface="+mn-ea"/>
                <a:cs typeface="+mn-cs"/>
                <a:hlinkClick r:id="rId4"/>
              </a:rPr>
              <a:t>[112]</a:t>
            </a:r>
            <a:endParaRPr lang="en-IN" sz="1200" b="0" i="0" kern="1200" dirty="0" smtClean="0">
              <a:solidFill>
                <a:schemeClr val="tx1"/>
              </a:solidFill>
              <a:latin typeface="+mn-lt"/>
              <a:ea typeface="+mn-ea"/>
              <a:cs typeface="+mn-cs"/>
            </a:endParaRPr>
          </a:p>
          <a:p>
            <a:r>
              <a:rPr lang="en-IN" sz="1200" b="0" i="0" kern="1200" dirty="0" smtClean="0">
                <a:solidFill>
                  <a:schemeClr val="tx1"/>
                </a:solidFill>
                <a:latin typeface="+mn-lt"/>
                <a:ea typeface="+mn-ea"/>
                <a:cs typeface="+mn-cs"/>
              </a:rPr>
              <a:t>As part of the bailout programme, Portugal is required to regain complete access to financial markets starting from September 2013. The first step has been successfully completed on 3 October 2012, when the country managed to regain partial market access. Once Portugal regains complete access it is expected to benefit from interventions by the ECB, which announced support in the form of some yield-lowering bond purchases (</a:t>
            </a:r>
            <a:r>
              <a:rPr lang="en-IN" sz="1200" b="0" i="0" u="none" strike="noStrike" kern="1200" dirty="0" smtClean="0">
                <a:solidFill>
                  <a:schemeClr val="tx1"/>
                </a:solidFill>
                <a:latin typeface="+mn-lt"/>
                <a:ea typeface="+mn-ea"/>
                <a:cs typeface="+mn-cs"/>
                <a:hlinkClick r:id="rId21" tooltip="Outright Monetary Transactions"/>
              </a:rPr>
              <a:t>OMTs</a:t>
            </a:r>
            <a:r>
              <a:rPr lang="en-IN" sz="1200" b="0" i="0" kern="1200" dirty="0" smtClean="0">
                <a:solidFill>
                  <a:schemeClr val="tx1"/>
                </a:solidFill>
                <a:latin typeface="+mn-lt"/>
                <a:ea typeface="+mn-ea"/>
                <a:cs typeface="+mn-cs"/>
              </a:rPr>
              <a:t>),</a:t>
            </a:r>
            <a:r>
              <a:rPr lang="en-IN" sz="1200" b="0" i="0" u="none" strike="noStrike" kern="1200" baseline="30000" dirty="0" smtClean="0">
                <a:solidFill>
                  <a:schemeClr val="tx1"/>
                </a:solidFill>
                <a:latin typeface="+mn-lt"/>
                <a:ea typeface="+mn-ea"/>
                <a:cs typeface="+mn-cs"/>
                <a:hlinkClick r:id="rId4"/>
              </a:rPr>
              <a:t>[112]</a:t>
            </a:r>
            <a:r>
              <a:rPr lang="en-IN" sz="1200" b="0" i="0" kern="1200" dirty="0" smtClean="0">
                <a:solidFill>
                  <a:schemeClr val="tx1"/>
                </a:solidFill>
                <a:latin typeface="+mn-lt"/>
                <a:ea typeface="+mn-ea"/>
                <a:cs typeface="+mn-cs"/>
              </a:rPr>
              <a:t> to bring governmental interest rates down to sustainable levels. A peak for the Portuguese 10-year governmental interest rates happened on 30 January 2012, where it reached 17.3% after the rating agencies had cut the governments credit rating to "non-investment grade" (also referred to as "junk").</a:t>
            </a:r>
            <a:r>
              <a:rPr lang="en-IN" sz="1200" b="0" i="0" u="none" strike="noStrike" kern="1200" baseline="30000" dirty="0" smtClean="0">
                <a:solidFill>
                  <a:schemeClr val="tx1"/>
                </a:solidFill>
                <a:latin typeface="+mn-lt"/>
                <a:ea typeface="+mn-ea"/>
                <a:cs typeface="+mn-cs"/>
                <a:hlinkClick r:id="rId4"/>
              </a:rPr>
              <a:t>[113]</a:t>
            </a:r>
            <a:r>
              <a:rPr lang="en-IN" sz="1200" b="0" i="0" kern="1200" dirty="0" smtClean="0">
                <a:solidFill>
                  <a:schemeClr val="tx1"/>
                </a:solidFill>
                <a:latin typeface="+mn-lt"/>
                <a:ea typeface="+mn-ea"/>
                <a:cs typeface="+mn-cs"/>
              </a:rPr>
              <a:t> As of December 2012, it has been more than halved to only 7%.</a:t>
            </a:r>
          </a:p>
          <a:p>
            <a:r>
              <a:rPr lang="en-US" sz="1200" b="1" i="0" kern="1200" dirty="0" smtClean="0">
                <a:solidFill>
                  <a:schemeClr val="tx1"/>
                </a:solidFill>
                <a:latin typeface="+mn-lt"/>
                <a:ea typeface="+mn-ea"/>
                <a:cs typeface="+mn-cs"/>
              </a:rPr>
              <a:t>SPAIN</a:t>
            </a:r>
            <a:r>
              <a:rPr lang="en-IN" sz="1200" b="1" i="0" kern="1200" dirty="0" smtClean="0">
                <a:solidFill>
                  <a:schemeClr val="tx1"/>
                </a:solidFill>
                <a:latin typeface="+mn-lt"/>
                <a:ea typeface="+mn-ea"/>
                <a:cs typeface="+mn-cs"/>
              </a:rPr>
              <a:t>:</a:t>
            </a:r>
            <a:r>
              <a:rPr lang="en-IN" sz="1200" b="1" i="0" kern="1200" baseline="0" dirty="0" smtClean="0">
                <a:solidFill>
                  <a:schemeClr val="tx1"/>
                </a:solidFill>
                <a:latin typeface="+mn-lt"/>
                <a:ea typeface="+mn-ea"/>
                <a:cs typeface="+mn-cs"/>
              </a:rPr>
              <a:t> </a:t>
            </a:r>
            <a:r>
              <a:rPr lang="en-IN" sz="1200" b="0" i="0" kern="1200" dirty="0" smtClean="0">
                <a:solidFill>
                  <a:schemeClr val="tx1"/>
                </a:solidFill>
                <a:latin typeface="+mn-lt"/>
                <a:ea typeface="+mn-ea"/>
                <a:cs typeface="+mn-cs"/>
              </a:rPr>
              <a:t>Spain had a comparatively low debt level among advanced economies prior to the crisis.</a:t>
            </a:r>
            <a:r>
              <a:rPr lang="en-IN" sz="1200" b="0" i="0" u="none" strike="noStrike" kern="1200" baseline="30000" dirty="0" smtClean="0">
                <a:solidFill>
                  <a:schemeClr val="tx1"/>
                </a:solidFill>
                <a:latin typeface="+mn-lt"/>
                <a:ea typeface="+mn-ea"/>
                <a:cs typeface="+mn-cs"/>
                <a:hlinkClick r:id="rId4"/>
              </a:rPr>
              <a:t>[117]</a:t>
            </a:r>
            <a:r>
              <a:rPr lang="en-IN" sz="1200" b="0" i="0" kern="1200" dirty="0" smtClean="0">
                <a:solidFill>
                  <a:schemeClr val="tx1"/>
                </a:solidFill>
                <a:latin typeface="+mn-lt"/>
                <a:ea typeface="+mn-ea"/>
                <a:cs typeface="+mn-cs"/>
              </a:rPr>
              <a:t> Its public debt relative to GDP in 2010 was only 60%, more than 20 points less than Germany, France or the US, and more than 60 points less than Italy, Ireland or Greece.</a:t>
            </a:r>
            <a:r>
              <a:rPr lang="en-IN" sz="1200" b="0" i="0" u="none" strike="noStrike" kern="1200" baseline="30000" dirty="0" smtClean="0">
                <a:solidFill>
                  <a:schemeClr val="tx1"/>
                </a:solidFill>
                <a:latin typeface="+mn-lt"/>
                <a:ea typeface="+mn-ea"/>
                <a:cs typeface="+mn-cs"/>
                <a:hlinkClick r:id="rId4"/>
              </a:rPr>
              <a:t>[118][119]</a:t>
            </a:r>
            <a:r>
              <a:rPr lang="en-IN" sz="1200" b="0" i="0" kern="1200" dirty="0" smtClean="0">
                <a:solidFill>
                  <a:schemeClr val="tx1"/>
                </a:solidFill>
                <a:latin typeface="+mn-lt"/>
                <a:ea typeface="+mn-ea"/>
                <a:cs typeface="+mn-cs"/>
              </a:rPr>
              <a:t> Debt was largely avoided by the ballooning tax revenue from the housing bubble, which helped accommodate a decade of increased government spending without debt accumulation.</a:t>
            </a:r>
            <a:r>
              <a:rPr lang="en-IN" sz="1200" b="0" i="0" u="none" strike="noStrike" kern="1200" baseline="30000" dirty="0" smtClean="0">
                <a:solidFill>
                  <a:schemeClr val="tx1"/>
                </a:solidFill>
                <a:latin typeface="+mn-lt"/>
                <a:ea typeface="+mn-ea"/>
                <a:cs typeface="+mn-cs"/>
                <a:hlinkClick r:id="rId4"/>
              </a:rPr>
              <a:t>[120]</a:t>
            </a:r>
            <a:r>
              <a:rPr lang="en-IN" sz="1200" b="0" i="0" kern="1200" dirty="0" smtClean="0">
                <a:solidFill>
                  <a:schemeClr val="tx1"/>
                </a:solidFill>
                <a:latin typeface="+mn-lt"/>
                <a:ea typeface="+mn-ea"/>
                <a:cs typeface="+mn-cs"/>
              </a:rPr>
              <a:t> When the bubble burst, Spain spent large amounts of money on bank bailouts. In May 2012, </a:t>
            </a:r>
            <a:r>
              <a:rPr lang="en-IN" sz="1200" b="0" i="0" u="none" strike="noStrike" kern="1200" dirty="0" err="1" smtClean="0">
                <a:solidFill>
                  <a:schemeClr val="tx1"/>
                </a:solidFill>
                <a:latin typeface="+mn-lt"/>
                <a:ea typeface="+mn-ea"/>
                <a:cs typeface="+mn-cs"/>
                <a:hlinkClick r:id="rId22" tooltip="Bankia"/>
              </a:rPr>
              <a:t>Bankia</a:t>
            </a:r>
            <a:r>
              <a:rPr lang="en-IN" sz="1200" b="0" i="0" kern="1200" dirty="0" smtClean="0">
                <a:solidFill>
                  <a:schemeClr val="tx1"/>
                </a:solidFill>
                <a:latin typeface="+mn-lt"/>
                <a:ea typeface="+mn-ea"/>
                <a:cs typeface="+mn-cs"/>
              </a:rPr>
              <a:t> received a 19 billion euro bailout,</a:t>
            </a:r>
            <a:r>
              <a:rPr lang="en-IN" sz="1200" b="0" i="0" u="none" strike="noStrike" kern="1200" baseline="30000" dirty="0" smtClean="0">
                <a:solidFill>
                  <a:schemeClr val="tx1"/>
                </a:solidFill>
                <a:latin typeface="+mn-lt"/>
                <a:ea typeface="+mn-ea"/>
                <a:cs typeface="+mn-cs"/>
                <a:hlinkClick r:id="rId4"/>
              </a:rPr>
              <a:t>[121]</a:t>
            </a:r>
            <a:r>
              <a:rPr lang="en-IN" sz="1200" b="0" i="0" kern="1200" dirty="0" smtClean="0">
                <a:solidFill>
                  <a:schemeClr val="tx1"/>
                </a:solidFill>
                <a:latin typeface="+mn-lt"/>
                <a:ea typeface="+mn-ea"/>
                <a:cs typeface="+mn-cs"/>
              </a:rPr>
              <a:t> on top of the previous 4.5 billion </a:t>
            </a:r>
            <a:r>
              <a:rPr lang="en-IN" sz="1200" b="0" i="0" kern="1200" dirty="0" err="1" smtClean="0">
                <a:solidFill>
                  <a:schemeClr val="tx1"/>
                </a:solidFill>
                <a:latin typeface="+mn-lt"/>
                <a:ea typeface="+mn-ea"/>
                <a:cs typeface="+mn-cs"/>
              </a:rPr>
              <a:t>euros</a:t>
            </a:r>
            <a:r>
              <a:rPr lang="en-IN" sz="1200" b="0" i="0" kern="1200" dirty="0" smtClean="0">
                <a:solidFill>
                  <a:schemeClr val="tx1"/>
                </a:solidFill>
                <a:latin typeface="+mn-lt"/>
                <a:ea typeface="+mn-ea"/>
                <a:cs typeface="+mn-cs"/>
              </a:rPr>
              <a:t> to prop up </a:t>
            </a:r>
            <a:r>
              <a:rPr lang="en-IN" sz="1200" b="0" i="0" kern="1200" dirty="0" err="1" smtClean="0">
                <a:solidFill>
                  <a:schemeClr val="tx1"/>
                </a:solidFill>
                <a:latin typeface="+mn-lt"/>
                <a:ea typeface="+mn-ea"/>
                <a:cs typeface="+mn-cs"/>
              </a:rPr>
              <a:t>Bankia</a:t>
            </a:r>
            <a:r>
              <a:rPr lang="en-IN" sz="1200" b="0" i="0" kern="1200" dirty="0" smtClean="0">
                <a:solidFill>
                  <a:schemeClr val="tx1"/>
                </a:solidFill>
                <a:latin typeface="+mn-lt"/>
                <a:ea typeface="+mn-ea"/>
                <a:cs typeface="+mn-cs"/>
              </a:rPr>
              <a:t>.</a:t>
            </a:r>
            <a:r>
              <a:rPr lang="en-IN" sz="1200" b="0" i="0" u="none" strike="noStrike" kern="1200" baseline="30000" dirty="0" smtClean="0">
                <a:solidFill>
                  <a:schemeClr val="tx1"/>
                </a:solidFill>
                <a:latin typeface="+mn-lt"/>
                <a:ea typeface="+mn-ea"/>
                <a:cs typeface="+mn-cs"/>
                <a:hlinkClick r:id="rId4"/>
              </a:rPr>
              <a:t>[122]</a:t>
            </a:r>
            <a:r>
              <a:rPr lang="en-IN" sz="1200" b="0" i="0" kern="1200" dirty="0" smtClean="0">
                <a:solidFill>
                  <a:schemeClr val="tx1"/>
                </a:solidFill>
                <a:latin typeface="+mn-lt"/>
                <a:ea typeface="+mn-ea"/>
                <a:cs typeface="+mn-cs"/>
              </a:rPr>
              <a:t> </a:t>
            </a:r>
            <a:r>
              <a:rPr lang="en-IN" sz="1200" b="1" i="0" kern="1200" dirty="0" smtClean="0">
                <a:solidFill>
                  <a:schemeClr val="tx1"/>
                </a:solidFill>
                <a:latin typeface="+mn-lt"/>
                <a:ea typeface="+mn-ea"/>
                <a:cs typeface="+mn-cs"/>
              </a:rPr>
              <a:t>Questionable accounting methods disguised bank losses</a:t>
            </a:r>
            <a:r>
              <a:rPr lang="en-IN" sz="1200" b="0" i="0" kern="1200" dirty="0" smtClean="0">
                <a:solidFill>
                  <a:schemeClr val="tx1"/>
                </a:solidFill>
                <a:latin typeface="+mn-lt"/>
                <a:ea typeface="+mn-ea"/>
                <a:cs typeface="+mn-cs"/>
              </a:rPr>
              <a:t>.</a:t>
            </a:r>
            <a:r>
              <a:rPr lang="en-IN" sz="1200" b="0" i="0" u="none" strike="noStrike" kern="1200" baseline="30000" dirty="0" smtClean="0">
                <a:solidFill>
                  <a:schemeClr val="tx1"/>
                </a:solidFill>
                <a:latin typeface="+mn-lt"/>
                <a:ea typeface="+mn-ea"/>
                <a:cs typeface="+mn-cs"/>
                <a:hlinkClick r:id="rId4"/>
              </a:rPr>
              <a:t>[123]</a:t>
            </a:r>
            <a:r>
              <a:rPr lang="en-IN" sz="1200" b="0" i="0" kern="1200" dirty="0" smtClean="0">
                <a:solidFill>
                  <a:schemeClr val="tx1"/>
                </a:solidFill>
                <a:latin typeface="+mn-lt"/>
                <a:ea typeface="+mn-ea"/>
                <a:cs typeface="+mn-cs"/>
              </a:rPr>
              <a:t> During September 2012, regulators indicated that Spanish banks </a:t>
            </a:r>
            <a:r>
              <a:rPr lang="en-IN" sz="1200" b="1" i="0" kern="1200" dirty="0" smtClean="0">
                <a:solidFill>
                  <a:schemeClr val="tx1"/>
                </a:solidFill>
                <a:latin typeface="+mn-lt"/>
                <a:ea typeface="+mn-ea"/>
                <a:cs typeface="+mn-cs"/>
              </a:rPr>
              <a:t>required €59 billion (USD $77 billion) in additional capital to offset losses from real estate investments.</a:t>
            </a:r>
            <a:r>
              <a:rPr lang="en-IN" sz="1200" b="1" i="0" u="none" strike="noStrike" kern="1200" baseline="30000" dirty="0" smtClean="0">
                <a:solidFill>
                  <a:schemeClr val="tx1"/>
                </a:solidFill>
                <a:latin typeface="+mn-lt"/>
                <a:ea typeface="+mn-ea"/>
                <a:cs typeface="+mn-cs"/>
                <a:hlinkClick r:id="rId4"/>
              </a:rPr>
              <a:t>[124]</a:t>
            </a:r>
            <a:endParaRPr lang="en-IN" sz="1200" b="1" i="0" kern="1200" dirty="0" smtClean="0">
              <a:solidFill>
                <a:schemeClr val="tx1"/>
              </a:solidFill>
              <a:latin typeface="+mn-lt"/>
              <a:ea typeface="+mn-ea"/>
              <a:cs typeface="+mn-cs"/>
            </a:endParaRPr>
          </a:p>
          <a:p>
            <a:r>
              <a:rPr lang="en-IN" sz="1200" b="0" i="0" kern="1200" dirty="0" smtClean="0">
                <a:solidFill>
                  <a:schemeClr val="tx1"/>
                </a:solidFill>
                <a:latin typeface="+mn-lt"/>
                <a:ea typeface="+mn-ea"/>
                <a:cs typeface="+mn-cs"/>
              </a:rPr>
              <a:t>The bank bailouts and the economic downturn increased the country's deficit and debt levels and led to a substantial downgrading of its credit rating. To build </a:t>
            </a:r>
            <a:r>
              <a:rPr lang="en-IN" sz="1200" b="1" i="0" kern="1200" dirty="0" smtClean="0">
                <a:solidFill>
                  <a:schemeClr val="tx1"/>
                </a:solidFill>
                <a:latin typeface="+mn-lt"/>
                <a:ea typeface="+mn-ea"/>
                <a:cs typeface="+mn-cs"/>
              </a:rPr>
              <a:t>up trust </a:t>
            </a:r>
            <a:r>
              <a:rPr lang="en-IN" sz="1200" b="0" i="0" kern="1200" dirty="0" smtClean="0">
                <a:solidFill>
                  <a:schemeClr val="tx1"/>
                </a:solidFill>
                <a:latin typeface="+mn-lt"/>
                <a:ea typeface="+mn-ea"/>
                <a:cs typeface="+mn-cs"/>
              </a:rPr>
              <a:t>in the financial markets, the government began to introduce austerity measures and in 2011 it passed a law in congress to approve an amendment to the </a:t>
            </a:r>
            <a:r>
              <a:rPr lang="en-IN" sz="1200" b="0" i="0" u="none" strike="noStrike" kern="1200" dirty="0" smtClean="0">
                <a:solidFill>
                  <a:schemeClr val="tx1"/>
                </a:solidFill>
                <a:latin typeface="+mn-lt"/>
                <a:ea typeface="+mn-ea"/>
                <a:cs typeface="+mn-cs"/>
                <a:hlinkClick r:id="rId23" tooltip="Spanish Constitution"/>
              </a:rPr>
              <a:t>Spanish Constitution</a:t>
            </a:r>
            <a:r>
              <a:rPr lang="en-IN" sz="1200" b="0" i="0" kern="1200" dirty="0" smtClean="0">
                <a:solidFill>
                  <a:schemeClr val="tx1"/>
                </a:solidFill>
                <a:latin typeface="+mn-lt"/>
                <a:ea typeface="+mn-ea"/>
                <a:cs typeface="+mn-cs"/>
              </a:rPr>
              <a:t> to require a </a:t>
            </a:r>
            <a:r>
              <a:rPr lang="en-IN" sz="1200" b="0" i="0" u="none" strike="noStrike" kern="1200" dirty="0" smtClean="0">
                <a:solidFill>
                  <a:schemeClr val="tx1"/>
                </a:solidFill>
                <a:latin typeface="+mn-lt"/>
                <a:ea typeface="+mn-ea"/>
                <a:cs typeface="+mn-cs"/>
                <a:hlinkClick r:id="rId24" tooltip="Balanced budget amendment"/>
              </a:rPr>
              <a:t>balanced budget</a:t>
            </a:r>
            <a:r>
              <a:rPr lang="en-IN" sz="1200" b="0" i="0" kern="1200" dirty="0" smtClean="0">
                <a:solidFill>
                  <a:schemeClr val="tx1"/>
                </a:solidFill>
                <a:latin typeface="+mn-lt"/>
                <a:ea typeface="+mn-ea"/>
                <a:cs typeface="+mn-cs"/>
              </a:rPr>
              <a:t> at both the national and regional level by 2020.</a:t>
            </a:r>
            <a:r>
              <a:rPr lang="en-IN" sz="1200" b="0" i="0" u="none" strike="noStrike" kern="1200" baseline="30000" dirty="0" smtClean="0">
                <a:solidFill>
                  <a:schemeClr val="tx1"/>
                </a:solidFill>
                <a:latin typeface="+mn-lt"/>
                <a:ea typeface="+mn-ea"/>
                <a:cs typeface="+mn-cs"/>
                <a:hlinkClick r:id="rId4"/>
              </a:rPr>
              <a:t>[125]</a:t>
            </a:r>
            <a:r>
              <a:rPr lang="en-IN" sz="1200" b="0" i="0" kern="1200" dirty="0" smtClean="0">
                <a:solidFill>
                  <a:schemeClr val="tx1"/>
                </a:solidFill>
                <a:latin typeface="+mn-lt"/>
                <a:ea typeface="+mn-ea"/>
                <a:cs typeface="+mn-cs"/>
              </a:rPr>
              <a:t> The amendment states that public debt can not exceed 60% of GDP, though exceptions would be made in case of a natural catastrophe, economic recession or other emergencies.</a:t>
            </a:r>
            <a:r>
              <a:rPr lang="en-IN" sz="1200" b="0" i="0" u="none" strike="noStrike" kern="1200" baseline="30000" dirty="0" smtClean="0">
                <a:solidFill>
                  <a:schemeClr val="tx1"/>
                </a:solidFill>
                <a:latin typeface="+mn-lt"/>
                <a:ea typeface="+mn-ea"/>
                <a:cs typeface="+mn-cs"/>
                <a:hlinkClick r:id="rId4"/>
              </a:rPr>
              <a:t>[126][127]</a:t>
            </a:r>
            <a:r>
              <a:rPr lang="en-IN" sz="1200" b="0" i="0" kern="1200" dirty="0" smtClean="0">
                <a:solidFill>
                  <a:schemeClr val="tx1"/>
                </a:solidFill>
                <a:latin typeface="+mn-lt"/>
                <a:ea typeface="+mn-ea"/>
                <a:cs typeface="+mn-cs"/>
              </a:rPr>
              <a:t> As one of the largest </a:t>
            </a:r>
            <a:r>
              <a:rPr lang="en-IN" sz="1200" b="0" i="0" kern="1200" dirty="0" err="1" smtClean="0">
                <a:solidFill>
                  <a:schemeClr val="tx1"/>
                </a:solidFill>
                <a:latin typeface="+mn-lt"/>
                <a:ea typeface="+mn-ea"/>
                <a:cs typeface="+mn-cs"/>
              </a:rPr>
              <a:t>eurozone</a:t>
            </a:r>
            <a:r>
              <a:rPr lang="en-IN" sz="1200" b="0" i="0" kern="1200" dirty="0" smtClean="0">
                <a:solidFill>
                  <a:schemeClr val="tx1"/>
                </a:solidFill>
                <a:latin typeface="+mn-lt"/>
                <a:ea typeface="+mn-ea"/>
                <a:cs typeface="+mn-cs"/>
              </a:rPr>
              <a:t> economies (larger than Greece, Portugal and Ireland combined</a:t>
            </a:r>
            <a:r>
              <a:rPr lang="en-IN" sz="1200" b="0" i="0" u="none" strike="noStrike" kern="1200" baseline="30000" dirty="0" smtClean="0">
                <a:solidFill>
                  <a:schemeClr val="tx1"/>
                </a:solidFill>
                <a:latin typeface="+mn-lt"/>
                <a:ea typeface="+mn-ea"/>
                <a:cs typeface="+mn-cs"/>
                <a:hlinkClick r:id="rId4"/>
              </a:rPr>
              <a:t>[128]</a:t>
            </a:r>
            <a:r>
              <a:rPr lang="en-IN" sz="1200" b="0" i="0" kern="1200" dirty="0" smtClean="0">
                <a:solidFill>
                  <a:schemeClr val="tx1"/>
                </a:solidFill>
                <a:latin typeface="+mn-lt"/>
                <a:ea typeface="+mn-ea"/>
                <a:cs typeface="+mn-cs"/>
              </a:rPr>
              <a:t>) the condition of Spain's economy is of particular concern to international observers. Under pressure from the United States, the IMF, other European countries and the European Commission</a:t>
            </a:r>
            <a:r>
              <a:rPr lang="en-IN" sz="1200" b="0" i="0" u="none" strike="noStrike" kern="1200" baseline="30000" dirty="0" smtClean="0">
                <a:solidFill>
                  <a:schemeClr val="tx1"/>
                </a:solidFill>
                <a:latin typeface="+mn-lt"/>
                <a:ea typeface="+mn-ea"/>
                <a:cs typeface="+mn-cs"/>
                <a:hlinkClick r:id="rId4"/>
              </a:rPr>
              <a:t>[129][130]</a:t>
            </a:r>
            <a:r>
              <a:rPr lang="en-IN" sz="1200" b="0" i="0" kern="1200" dirty="0" smtClean="0">
                <a:solidFill>
                  <a:schemeClr val="tx1"/>
                </a:solidFill>
                <a:latin typeface="+mn-lt"/>
                <a:ea typeface="+mn-ea"/>
                <a:cs typeface="+mn-cs"/>
              </a:rPr>
              <a:t> the Spanish governments eventually succeeded in trimming the deficit from 11.2% of GDP in 2009 to an 7.1% in 2013</a:t>
            </a:r>
          </a:p>
          <a:p>
            <a:endParaRPr lang="en-IN" sz="1200" b="1" i="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0344DA81-F81A-435A-A4CC-649C7DD9FC85}" type="slidenum">
              <a:rPr lang="en-IN" smtClean="0"/>
              <a:pPr/>
              <a:t>14</a:t>
            </a:fld>
            <a:endParaRPr lang="en-I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The euro-zone crisis (often referred to as the euro crisis) is an ongoing crisis that has been affecting the countries of the </a:t>
            </a:r>
            <a:r>
              <a:rPr lang="en-IN" dirty="0" err="1" smtClean="0"/>
              <a:t>eurozone</a:t>
            </a:r>
            <a:r>
              <a:rPr lang="en-IN" dirty="0" smtClean="0"/>
              <a:t> since early 2009, when a group of 10 central and eastern European banks asked for a bailout.[3] At the time, the European Commission released a forecast of a 1.8 per cent decline in EU economic output for 2009.</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The crisis made it difficult or impossible for some countries in the </a:t>
            </a:r>
            <a:r>
              <a:rPr lang="en-IN" dirty="0" err="1" smtClean="0"/>
              <a:t>eurozone</a:t>
            </a:r>
            <a:r>
              <a:rPr lang="en-IN" dirty="0" smtClean="0"/>
              <a:t> to repay or refinance their government debt without the assistance of </a:t>
            </a:r>
            <a:r>
              <a:rPr lang="en-IN" dirty="0" err="1" smtClean="0"/>
              <a:t>th</a:t>
            </a:r>
            <a:endParaRPr lang="en-IN" dirty="0" smtClean="0"/>
          </a:p>
          <a:p>
            <a:r>
              <a:rPr lang="en-IN" sz="1200" b="1" i="0" kern="1200" dirty="0" smtClean="0">
                <a:solidFill>
                  <a:schemeClr val="tx1"/>
                </a:solidFill>
                <a:latin typeface="+mn-lt"/>
                <a:ea typeface="+mn-ea"/>
                <a:cs typeface="+mn-cs"/>
              </a:rPr>
              <a:t>GREEC FIASCO: </a:t>
            </a:r>
            <a:r>
              <a:rPr lang="en-IN" sz="1200" b="0" i="0" kern="1200" dirty="0" smtClean="0">
                <a:solidFill>
                  <a:schemeClr val="tx1"/>
                </a:solidFill>
                <a:latin typeface="+mn-lt"/>
                <a:ea typeface="+mn-ea"/>
                <a:cs typeface="+mn-cs"/>
              </a:rPr>
              <a:t>In the early mid-2000s, Greece's economy was one of the fastest growing in the </a:t>
            </a:r>
            <a:r>
              <a:rPr lang="en-IN" sz="1200" b="0" i="0" kern="1200" dirty="0" err="1" smtClean="0">
                <a:solidFill>
                  <a:schemeClr val="tx1"/>
                </a:solidFill>
                <a:latin typeface="+mn-lt"/>
                <a:ea typeface="+mn-ea"/>
                <a:cs typeface="+mn-cs"/>
              </a:rPr>
              <a:t>eurozone</a:t>
            </a:r>
            <a:r>
              <a:rPr lang="en-IN" sz="1200" b="0" i="0" kern="1200" dirty="0" smtClean="0">
                <a:solidFill>
                  <a:schemeClr val="tx1"/>
                </a:solidFill>
                <a:latin typeface="+mn-lt"/>
                <a:ea typeface="+mn-ea"/>
                <a:cs typeface="+mn-cs"/>
              </a:rPr>
              <a:t> and was associated with a large </a:t>
            </a:r>
            <a:r>
              <a:rPr lang="en-IN" sz="1200" b="0" i="0" u="none" strike="noStrike" kern="1200" dirty="0" smtClean="0">
                <a:solidFill>
                  <a:schemeClr val="tx1"/>
                </a:solidFill>
                <a:latin typeface="+mn-lt"/>
                <a:ea typeface="+mn-ea"/>
                <a:cs typeface="+mn-cs"/>
                <a:hlinkClick r:id="rId3" tooltip="Structural deficit"/>
              </a:rPr>
              <a:t>structural deficit</a:t>
            </a:r>
            <a:r>
              <a:rPr lang="en-IN" sz="1200" b="0" i="0" kern="1200" dirty="0" smtClean="0">
                <a:solidFill>
                  <a:schemeClr val="tx1"/>
                </a:solidFill>
                <a:latin typeface="+mn-lt"/>
                <a:ea typeface="+mn-ea"/>
                <a:cs typeface="+mn-cs"/>
              </a:rPr>
              <a:t>.</a:t>
            </a:r>
            <a:r>
              <a:rPr lang="en-IN" sz="1200" b="0" i="0" u="none" strike="noStrike" kern="1200" baseline="30000" dirty="0" smtClean="0">
                <a:solidFill>
                  <a:schemeClr val="tx1"/>
                </a:solidFill>
                <a:latin typeface="+mn-lt"/>
                <a:ea typeface="+mn-ea"/>
                <a:cs typeface="+mn-cs"/>
                <a:hlinkClick r:id="rId4"/>
              </a:rPr>
              <a:t>[28]</a:t>
            </a:r>
            <a:r>
              <a:rPr lang="en-IN" sz="1200" b="0" i="0" kern="1200" dirty="0" smtClean="0">
                <a:solidFill>
                  <a:schemeClr val="tx1"/>
                </a:solidFill>
                <a:latin typeface="+mn-lt"/>
                <a:ea typeface="+mn-ea"/>
                <a:cs typeface="+mn-cs"/>
              </a:rPr>
              <a:t> As the world economy was hit by the </a:t>
            </a:r>
            <a:r>
              <a:rPr lang="en-IN" sz="1200" b="0" i="0" u="none" strike="noStrike" kern="1200" dirty="0" smtClean="0">
                <a:solidFill>
                  <a:schemeClr val="tx1"/>
                </a:solidFill>
                <a:latin typeface="+mn-lt"/>
                <a:ea typeface="+mn-ea"/>
                <a:cs typeface="+mn-cs"/>
                <a:hlinkClick r:id="rId5" tooltip="Financial crisis of 2007–08"/>
              </a:rPr>
              <a:t>financial crisis of 2007–08</a:t>
            </a:r>
            <a:r>
              <a:rPr lang="en-IN" sz="1200" b="0" i="0" kern="1200" dirty="0" smtClean="0">
                <a:solidFill>
                  <a:schemeClr val="tx1"/>
                </a:solidFill>
                <a:latin typeface="+mn-lt"/>
                <a:ea typeface="+mn-ea"/>
                <a:cs typeface="+mn-cs"/>
              </a:rPr>
              <a:t>, Greece was hit especially hard because its main industries—</a:t>
            </a:r>
            <a:r>
              <a:rPr lang="en-IN" sz="1200" b="0" i="0" u="none" strike="noStrike" kern="1200" dirty="0" smtClean="0">
                <a:solidFill>
                  <a:schemeClr val="tx1"/>
                </a:solidFill>
                <a:latin typeface="+mn-lt"/>
                <a:ea typeface="+mn-ea"/>
                <a:cs typeface="+mn-cs"/>
                <a:hlinkClick r:id="rId6" tooltip="Greek Merchant Navy"/>
              </a:rPr>
              <a:t>shipping</a:t>
            </a:r>
            <a:r>
              <a:rPr lang="en-IN" sz="1200" b="0" i="0" kern="1200" dirty="0" smtClean="0">
                <a:solidFill>
                  <a:schemeClr val="tx1"/>
                </a:solidFill>
                <a:latin typeface="+mn-lt"/>
                <a:ea typeface="+mn-ea"/>
                <a:cs typeface="+mn-cs"/>
              </a:rPr>
              <a:t> and </a:t>
            </a:r>
            <a:r>
              <a:rPr lang="en-IN" sz="1200" b="0" i="0" u="none" strike="noStrike" kern="1200" dirty="0" smtClean="0">
                <a:solidFill>
                  <a:schemeClr val="tx1"/>
                </a:solidFill>
                <a:latin typeface="+mn-lt"/>
                <a:ea typeface="+mn-ea"/>
                <a:cs typeface="+mn-cs"/>
                <a:hlinkClick r:id="rId7" tooltip="Tourism in Greece"/>
              </a:rPr>
              <a:t>tourism</a:t>
            </a:r>
            <a:r>
              <a:rPr lang="en-IN" sz="1200" b="0" i="0" kern="1200" dirty="0" smtClean="0">
                <a:solidFill>
                  <a:schemeClr val="tx1"/>
                </a:solidFill>
                <a:latin typeface="+mn-lt"/>
                <a:ea typeface="+mn-ea"/>
                <a:cs typeface="+mn-cs"/>
              </a:rPr>
              <a:t>—were especially sensitive to changes in the business cycle. The government spent heavily to keep the economy functioning and the country's debt increased accordingly.</a:t>
            </a:r>
          </a:p>
          <a:p>
            <a:r>
              <a:rPr lang="en-IN" sz="1200" b="0" i="0" kern="1200" dirty="0" smtClean="0">
                <a:solidFill>
                  <a:schemeClr val="tx1"/>
                </a:solidFill>
                <a:latin typeface="+mn-lt"/>
                <a:ea typeface="+mn-ea"/>
                <a:cs typeface="+mn-cs"/>
              </a:rPr>
              <a:t>Despite the drastic upwards revision of the forecast for the 2009 budget deficit in October 2009, Greek borrowing rates </a:t>
            </a:r>
            <a:r>
              <a:rPr lang="en-IN" sz="1200" b="0" i="0" u="none" strike="noStrike" kern="1200" dirty="0" smtClean="0">
                <a:solidFill>
                  <a:schemeClr val="tx1"/>
                </a:solidFill>
                <a:latin typeface="+mn-lt"/>
                <a:ea typeface="+mn-ea"/>
                <a:cs typeface="+mn-cs"/>
                <a:hlinkClick r:id="rId8" tooltip="Controversy about media coverage of the 2009 Greek debt crisis (page does not exist)"/>
              </a:rPr>
              <a:t>initially rose rather slowly</a:t>
            </a:r>
            <a:r>
              <a:rPr lang="en-IN" sz="1200" b="0" i="0" kern="1200" dirty="0" smtClean="0">
                <a:solidFill>
                  <a:schemeClr val="tx1"/>
                </a:solidFill>
                <a:latin typeface="+mn-lt"/>
                <a:ea typeface="+mn-ea"/>
                <a:cs typeface="+mn-cs"/>
              </a:rPr>
              <a:t>. By April 2010 it was apparent that the country was becoming unable to borrow from the markets; on 23 April 2010, the Greek government requested an initial loan of €45 billion from the EU and </a:t>
            </a:r>
            <a:r>
              <a:rPr lang="en-IN" sz="1200" b="0" i="0" u="none" strike="noStrike" kern="1200" dirty="0" smtClean="0">
                <a:solidFill>
                  <a:schemeClr val="tx1"/>
                </a:solidFill>
                <a:latin typeface="+mn-lt"/>
                <a:ea typeface="+mn-ea"/>
                <a:cs typeface="+mn-cs"/>
                <a:hlinkClick r:id="rId9" tooltip="International Monetary Fund"/>
              </a:rPr>
              <a:t>International Monetary Fund</a:t>
            </a:r>
            <a:r>
              <a:rPr lang="en-IN" sz="1200" b="0" i="0" kern="1200" dirty="0" smtClean="0">
                <a:solidFill>
                  <a:schemeClr val="tx1"/>
                </a:solidFill>
                <a:latin typeface="+mn-lt"/>
                <a:ea typeface="+mn-ea"/>
                <a:cs typeface="+mn-cs"/>
              </a:rPr>
              <a:t> (IMF), to cover its financial needs for the remaining part of 2010.</a:t>
            </a:r>
            <a:r>
              <a:rPr lang="en-IN" sz="1200" b="0" i="0" u="none" strike="noStrike" kern="1200" baseline="30000" dirty="0" smtClean="0">
                <a:solidFill>
                  <a:schemeClr val="tx1"/>
                </a:solidFill>
                <a:latin typeface="+mn-lt"/>
                <a:ea typeface="+mn-ea"/>
                <a:cs typeface="+mn-cs"/>
                <a:hlinkClick r:id="rId4"/>
              </a:rPr>
              <a:t>[29]</a:t>
            </a:r>
            <a:r>
              <a:rPr lang="en-IN" sz="1200" b="0" i="0" kern="1200" dirty="0" smtClean="0">
                <a:solidFill>
                  <a:schemeClr val="tx1"/>
                </a:solidFill>
                <a:latin typeface="+mn-lt"/>
                <a:ea typeface="+mn-ea"/>
                <a:cs typeface="+mn-cs"/>
              </a:rPr>
              <a:t> A few days later </a:t>
            </a:r>
            <a:r>
              <a:rPr lang="en-IN" sz="1200" b="0" i="0" u="none" strike="noStrike" kern="1200" dirty="0" smtClean="0">
                <a:solidFill>
                  <a:schemeClr val="tx1"/>
                </a:solidFill>
                <a:latin typeface="+mn-lt"/>
                <a:ea typeface="+mn-ea"/>
                <a:cs typeface="+mn-cs"/>
                <a:hlinkClick r:id="rId10" tooltip="Standard &amp; Poor's"/>
              </a:rPr>
              <a:t>Standard &amp; Poor's</a:t>
            </a:r>
            <a:r>
              <a:rPr lang="en-IN" sz="1200" b="0" i="0" kern="1200" dirty="0" smtClean="0">
                <a:solidFill>
                  <a:schemeClr val="tx1"/>
                </a:solidFill>
                <a:latin typeface="+mn-lt"/>
                <a:ea typeface="+mn-ea"/>
                <a:cs typeface="+mn-cs"/>
              </a:rPr>
              <a:t> slashed Greece's sovereign debt rating to BB+ or "</a:t>
            </a:r>
            <a:r>
              <a:rPr lang="en-IN" sz="1200" b="0" i="0" u="none" strike="noStrike" kern="1200" dirty="0" smtClean="0">
                <a:solidFill>
                  <a:schemeClr val="tx1"/>
                </a:solidFill>
                <a:latin typeface="+mn-lt"/>
                <a:ea typeface="+mn-ea"/>
                <a:cs typeface="+mn-cs"/>
                <a:hlinkClick r:id="rId11" tooltip="High-yield debt"/>
              </a:rPr>
              <a:t>junk</a:t>
            </a:r>
            <a:r>
              <a:rPr lang="en-IN" sz="1200" b="0" i="0" kern="1200" dirty="0" smtClean="0">
                <a:solidFill>
                  <a:schemeClr val="tx1"/>
                </a:solidFill>
                <a:latin typeface="+mn-lt"/>
                <a:ea typeface="+mn-ea"/>
                <a:cs typeface="+mn-cs"/>
              </a:rPr>
              <a:t>" status amid fears </a:t>
            </a:r>
            <a:r>
              <a:rPr lang="en-IN" sz="1200" b="0" i="0" kern="1200" dirty="0" err="1" smtClean="0">
                <a:solidFill>
                  <a:schemeClr val="tx1"/>
                </a:solidFill>
                <a:latin typeface="+mn-lt"/>
                <a:ea typeface="+mn-ea"/>
                <a:cs typeface="+mn-cs"/>
              </a:rPr>
              <a:t>of</a:t>
            </a:r>
            <a:r>
              <a:rPr lang="en-IN" sz="1200" b="0" i="0" u="none" strike="noStrike" kern="1200" dirty="0" err="1" smtClean="0">
                <a:solidFill>
                  <a:schemeClr val="tx1"/>
                </a:solidFill>
                <a:latin typeface="+mn-lt"/>
                <a:ea typeface="+mn-ea"/>
                <a:cs typeface="+mn-cs"/>
                <a:hlinkClick r:id="rId12" tooltip="Default (finance)"/>
              </a:rPr>
              <a:t>default</a:t>
            </a:r>
            <a:r>
              <a:rPr lang="en-IN" sz="1200" b="0" i="0" kern="1200" dirty="0" smtClean="0">
                <a:solidFill>
                  <a:schemeClr val="tx1"/>
                </a:solidFill>
                <a:latin typeface="+mn-lt"/>
                <a:ea typeface="+mn-ea"/>
                <a:cs typeface="+mn-cs"/>
              </a:rPr>
              <a:t>,</a:t>
            </a:r>
            <a:r>
              <a:rPr lang="en-IN" sz="1200" b="0" i="0" u="none" strike="noStrike" kern="1200" baseline="30000" dirty="0" smtClean="0">
                <a:solidFill>
                  <a:schemeClr val="tx1"/>
                </a:solidFill>
                <a:latin typeface="+mn-lt"/>
                <a:ea typeface="+mn-ea"/>
                <a:cs typeface="+mn-cs"/>
                <a:hlinkClick r:id="rId4"/>
              </a:rPr>
              <a:t>[30]</a:t>
            </a:r>
            <a:r>
              <a:rPr lang="en-IN" sz="1200" b="0" i="0" kern="1200" dirty="0" smtClean="0">
                <a:solidFill>
                  <a:schemeClr val="tx1"/>
                </a:solidFill>
                <a:latin typeface="+mn-lt"/>
                <a:ea typeface="+mn-ea"/>
                <a:cs typeface="+mn-cs"/>
              </a:rPr>
              <a:t> in which case investors were liable to lose 30–50% of their money.</a:t>
            </a:r>
            <a:r>
              <a:rPr lang="en-IN" sz="1200" b="0" i="0" u="none" strike="noStrike" kern="1200" baseline="30000" dirty="0" smtClean="0">
                <a:solidFill>
                  <a:schemeClr val="tx1"/>
                </a:solidFill>
                <a:latin typeface="+mn-lt"/>
                <a:ea typeface="+mn-ea"/>
                <a:cs typeface="+mn-cs"/>
                <a:hlinkClick r:id="rId4"/>
              </a:rPr>
              <a:t>[30]</a:t>
            </a:r>
            <a:r>
              <a:rPr lang="en-IN" sz="1200" b="0" i="0" kern="1200" dirty="0" smtClean="0">
                <a:solidFill>
                  <a:schemeClr val="tx1"/>
                </a:solidFill>
                <a:latin typeface="+mn-lt"/>
                <a:ea typeface="+mn-ea"/>
                <a:cs typeface="+mn-cs"/>
              </a:rPr>
              <a:t> </a:t>
            </a:r>
            <a:r>
              <a:rPr lang="en-IN" sz="1200" b="0" i="0" u="none" strike="noStrike" kern="1200" dirty="0" smtClean="0">
                <a:solidFill>
                  <a:schemeClr val="tx1"/>
                </a:solidFill>
                <a:latin typeface="+mn-lt"/>
                <a:ea typeface="+mn-ea"/>
                <a:cs typeface="+mn-cs"/>
                <a:hlinkClick r:id="rId13" tooltip="Stock market"/>
              </a:rPr>
              <a:t>Stock markets</a:t>
            </a:r>
            <a:r>
              <a:rPr lang="en-IN" sz="1200" b="0" i="0" kern="1200" dirty="0" smtClean="0">
                <a:solidFill>
                  <a:schemeClr val="tx1"/>
                </a:solidFill>
                <a:latin typeface="+mn-lt"/>
                <a:ea typeface="+mn-ea"/>
                <a:cs typeface="+mn-cs"/>
              </a:rPr>
              <a:t> worldwide and the euro currency declined in response to the downgrade.</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err="1" smtClean="0"/>
              <a:t>ird</a:t>
            </a:r>
            <a:r>
              <a:rPr lang="en-IN" dirty="0" smtClean="0"/>
              <a:t> parties like the ECB or IMF. Banks in the </a:t>
            </a:r>
            <a:r>
              <a:rPr lang="en-IN" dirty="0" err="1" smtClean="0"/>
              <a:t>eurozone</a:t>
            </a:r>
            <a:r>
              <a:rPr lang="en-IN" dirty="0" smtClean="0"/>
              <a:t> were undercapitalised and have faced liquidity and debt problems. </a:t>
            </a:r>
            <a:r>
              <a:rPr lang="en-IN" sz="1200" b="0" i="0" kern="1200" dirty="0" smtClean="0">
                <a:solidFill>
                  <a:schemeClr val="tx1"/>
                </a:solidFill>
                <a:latin typeface="+mn-lt"/>
                <a:ea typeface="+mn-ea"/>
                <a:cs typeface="+mn-cs"/>
              </a:rPr>
              <a:t>On 1 May 2010, the Greek government announced a series of </a:t>
            </a:r>
            <a:r>
              <a:rPr lang="en-IN" sz="1200" b="0" i="0" u="none" strike="noStrike" kern="1200" dirty="0" smtClean="0">
                <a:solidFill>
                  <a:schemeClr val="tx1"/>
                </a:solidFill>
                <a:latin typeface="+mn-lt"/>
                <a:ea typeface="+mn-ea"/>
                <a:cs typeface="+mn-cs"/>
                <a:hlinkClick r:id="rId14" tooltip="Austerity"/>
              </a:rPr>
              <a:t>austerity</a:t>
            </a:r>
            <a:r>
              <a:rPr lang="en-IN" sz="1200" b="0" i="0" kern="1200" dirty="0" smtClean="0">
                <a:solidFill>
                  <a:schemeClr val="tx1"/>
                </a:solidFill>
                <a:latin typeface="+mn-lt"/>
                <a:ea typeface="+mn-ea"/>
                <a:cs typeface="+mn-cs"/>
              </a:rPr>
              <a:t> measures</a:t>
            </a:r>
            <a:r>
              <a:rPr lang="en-IN" sz="1200" b="0" i="0" u="none" strike="noStrike" kern="1200" baseline="30000" dirty="0" smtClean="0">
                <a:solidFill>
                  <a:schemeClr val="tx1"/>
                </a:solidFill>
                <a:latin typeface="+mn-lt"/>
                <a:ea typeface="+mn-ea"/>
                <a:cs typeface="+mn-cs"/>
                <a:hlinkClick r:id="rId4"/>
              </a:rPr>
              <a:t>[32]</a:t>
            </a:r>
            <a:r>
              <a:rPr lang="en-IN" sz="1200" b="0" i="0" kern="1200" dirty="0" smtClean="0">
                <a:solidFill>
                  <a:schemeClr val="tx1"/>
                </a:solidFill>
                <a:latin typeface="+mn-lt"/>
                <a:ea typeface="+mn-ea"/>
                <a:cs typeface="+mn-cs"/>
              </a:rPr>
              <a:t> to secure a three-year€110 billion loan.</a:t>
            </a:r>
            <a:r>
              <a:rPr lang="en-IN" sz="1200" b="0" i="0" u="none" strike="noStrike" kern="1200" baseline="30000" dirty="0" smtClean="0">
                <a:solidFill>
                  <a:schemeClr val="tx1"/>
                </a:solidFill>
                <a:latin typeface="+mn-lt"/>
                <a:ea typeface="+mn-ea"/>
                <a:cs typeface="+mn-cs"/>
                <a:hlinkClick r:id="rId4"/>
              </a:rPr>
              <a:t>[33]</a:t>
            </a:r>
            <a:r>
              <a:rPr lang="en-IN" sz="1200" b="0" i="0" kern="1200" dirty="0" smtClean="0">
                <a:solidFill>
                  <a:schemeClr val="tx1"/>
                </a:solidFill>
                <a:latin typeface="+mn-lt"/>
                <a:ea typeface="+mn-ea"/>
                <a:cs typeface="+mn-cs"/>
              </a:rPr>
              <a:t> This was met with great anger by the Greek public, leading to </a:t>
            </a:r>
            <a:r>
              <a:rPr lang="en-IN" sz="1200" b="0" i="0" u="none" strike="noStrike" kern="1200" dirty="0" smtClean="0">
                <a:solidFill>
                  <a:schemeClr val="tx1"/>
                </a:solidFill>
                <a:latin typeface="+mn-lt"/>
                <a:ea typeface="+mn-ea"/>
                <a:cs typeface="+mn-cs"/>
                <a:hlinkClick r:id="rId15" tooltip="May 2010 Greek protests"/>
              </a:rPr>
              <a:t>massive protests</a:t>
            </a:r>
            <a:r>
              <a:rPr lang="en-IN" sz="1200" b="0" i="0" kern="1200" dirty="0" smtClean="0">
                <a:solidFill>
                  <a:schemeClr val="tx1"/>
                </a:solidFill>
                <a:latin typeface="+mn-lt"/>
                <a:ea typeface="+mn-ea"/>
                <a:cs typeface="+mn-cs"/>
              </a:rPr>
              <a:t>, riots and social unrest throughout Greece.</a:t>
            </a:r>
            <a:r>
              <a:rPr lang="en-IN" sz="1200" b="0" i="0" u="none" strike="noStrike" kern="1200" baseline="30000" dirty="0" smtClean="0">
                <a:solidFill>
                  <a:schemeClr val="tx1"/>
                </a:solidFill>
                <a:latin typeface="+mn-lt"/>
                <a:ea typeface="+mn-ea"/>
                <a:cs typeface="+mn-cs"/>
                <a:hlinkClick r:id="rId4"/>
              </a:rPr>
              <a:t>[34]</a:t>
            </a:r>
            <a:r>
              <a:rPr lang="en-IN" sz="1200" b="0" i="0" kern="1200" dirty="0" smtClean="0">
                <a:solidFill>
                  <a:schemeClr val="tx1"/>
                </a:solidFill>
                <a:latin typeface="+mn-lt"/>
                <a:ea typeface="+mn-ea"/>
                <a:cs typeface="+mn-cs"/>
              </a:rPr>
              <a:t> The Troika, a tripartite committee formed by the </a:t>
            </a:r>
            <a:r>
              <a:rPr lang="en-IN" sz="1200" b="0" i="0" u="none" strike="noStrike" kern="1200" dirty="0" smtClean="0">
                <a:solidFill>
                  <a:schemeClr val="tx1"/>
                </a:solidFill>
                <a:latin typeface="+mn-lt"/>
                <a:ea typeface="+mn-ea"/>
                <a:cs typeface="+mn-cs"/>
                <a:hlinkClick r:id="rId16" tooltip="European Commission"/>
              </a:rPr>
              <a:t>European Commission</a:t>
            </a:r>
            <a:r>
              <a:rPr lang="en-IN" sz="1200" b="0" i="0" kern="1200" dirty="0" smtClean="0">
                <a:solidFill>
                  <a:schemeClr val="tx1"/>
                </a:solidFill>
                <a:latin typeface="+mn-lt"/>
                <a:ea typeface="+mn-ea"/>
                <a:cs typeface="+mn-cs"/>
              </a:rPr>
              <a:t>, </a:t>
            </a:r>
            <a:r>
              <a:rPr lang="en-IN" sz="1200" b="0" i="0" kern="1200" dirty="0" err="1" smtClean="0">
                <a:solidFill>
                  <a:schemeClr val="tx1"/>
                </a:solidFill>
                <a:latin typeface="+mn-lt"/>
                <a:ea typeface="+mn-ea"/>
                <a:cs typeface="+mn-cs"/>
              </a:rPr>
              <a:t>the</a:t>
            </a:r>
            <a:r>
              <a:rPr lang="en-IN" sz="1200" b="0" i="0" u="none" strike="noStrike" kern="1200" dirty="0" err="1" smtClean="0">
                <a:solidFill>
                  <a:schemeClr val="tx1"/>
                </a:solidFill>
                <a:latin typeface="+mn-lt"/>
                <a:ea typeface="+mn-ea"/>
                <a:cs typeface="+mn-cs"/>
                <a:hlinkClick r:id="rId17" tooltip="European Central Bank"/>
              </a:rPr>
              <a:t>European</a:t>
            </a:r>
            <a:r>
              <a:rPr lang="en-IN" sz="1200" b="0" i="0" u="none" strike="noStrike" kern="1200" dirty="0" smtClean="0">
                <a:solidFill>
                  <a:schemeClr val="tx1"/>
                </a:solidFill>
                <a:latin typeface="+mn-lt"/>
                <a:ea typeface="+mn-ea"/>
                <a:cs typeface="+mn-cs"/>
                <a:hlinkClick r:id="rId17" tooltip="European Central Bank"/>
              </a:rPr>
              <a:t> Central Bank</a:t>
            </a:r>
            <a:r>
              <a:rPr lang="en-IN" sz="1200" b="0" i="0" kern="1200" dirty="0" smtClean="0">
                <a:solidFill>
                  <a:schemeClr val="tx1"/>
                </a:solidFill>
                <a:latin typeface="+mn-lt"/>
                <a:ea typeface="+mn-ea"/>
                <a:cs typeface="+mn-cs"/>
              </a:rPr>
              <a:t> and the International Monetary Fund (EC, ECB and IMF), offered Greece a second bailout loan worth €130 billion in October 2011, but with the activation being conditional on implementation of further austerity measures and a debt restructure agreement</a:t>
            </a:r>
          </a:p>
          <a:p>
            <a:r>
              <a:rPr lang="en-US" sz="1200" b="1" i="0" kern="1200" dirty="0" smtClean="0">
                <a:solidFill>
                  <a:schemeClr val="tx1"/>
                </a:solidFill>
                <a:latin typeface="+mn-lt"/>
                <a:ea typeface="+mn-ea"/>
                <a:cs typeface="+mn-cs"/>
              </a:rPr>
              <a:t>IRELAND PROBLEM: </a:t>
            </a:r>
            <a:r>
              <a:rPr lang="en-IN" sz="1200" b="0" i="0" kern="1200" dirty="0" smtClean="0">
                <a:solidFill>
                  <a:schemeClr val="tx1"/>
                </a:solidFill>
                <a:latin typeface="+mn-lt"/>
                <a:ea typeface="+mn-ea"/>
                <a:cs typeface="+mn-cs"/>
              </a:rPr>
              <a:t>The Irish sovereign debt crisis was not based on government over-spending, but from the state guaranteeing the six main Irish-based banks who had financed a </a:t>
            </a:r>
            <a:r>
              <a:rPr lang="en-IN" sz="1200" b="0" i="0" u="none" strike="noStrike" kern="1200" dirty="0" smtClean="0">
                <a:solidFill>
                  <a:schemeClr val="tx1"/>
                </a:solidFill>
                <a:latin typeface="+mn-lt"/>
                <a:ea typeface="+mn-ea"/>
                <a:cs typeface="+mn-cs"/>
                <a:hlinkClick r:id="rId18" tooltip="Property bubble"/>
              </a:rPr>
              <a:t>property bubble</a:t>
            </a:r>
            <a:r>
              <a:rPr lang="en-IN" sz="1200" b="0" i="0" kern="1200" dirty="0" smtClean="0">
                <a:solidFill>
                  <a:schemeClr val="tx1"/>
                </a:solidFill>
                <a:latin typeface="+mn-lt"/>
                <a:ea typeface="+mn-ea"/>
                <a:cs typeface="+mn-cs"/>
              </a:rPr>
              <a:t>. On 29 September 2008, Finance </a:t>
            </a:r>
            <a:r>
              <a:rPr lang="en-IN" sz="1200" b="0" i="0" kern="1200" dirty="0" err="1" smtClean="0">
                <a:solidFill>
                  <a:schemeClr val="tx1"/>
                </a:solidFill>
                <a:latin typeface="+mn-lt"/>
                <a:ea typeface="+mn-ea"/>
                <a:cs typeface="+mn-cs"/>
              </a:rPr>
              <a:t>Minister</a:t>
            </a:r>
            <a:r>
              <a:rPr lang="en-IN" sz="1200" b="0" i="0" u="none" strike="noStrike" kern="1200" dirty="0" err="1" smtClean="0">
                <a:solidFill>
                  <a:schemeClr val="tx1"/>
                </a:solidFill>
                <a:latin typeface="+mn-lt"/>
                <a:ea typeface="+mn-ea"/>
                <a:cs typeface="+mn-cs"/>
                <a:hlinkClick r:id="rId19" tooltip="Brian Lenihan, Jnr"/>
              </a:rPr>
              <a:t>Brian</a:t>
            </a:r>
            <a:r>
              <a:rPr lang="en-IN" sz="1200" b="0" i="0" u="none" strike="noStrike" kern="1200" dirty="0" smtClean="0">
                <a:solidFill>
                  <a:schemeClr val="tx1"/>
                </a:solidFill>
                <a:latin typeface="+mn-lt"/>
                <a:ea typeface="+mn-ea"/>
                <a:cs typeface="+mn-cs"/>
                <a:hlinkClick r:id="rId19" tooltip="Brian Lenihan, Jnr"/>
              </a:rPr>
              <a:t> </a:t>
            </a:r>
            <a:r>
              <a:rPr lang="en-IN" sz="1200" b="0" i="0" u="none" strike="noStrike" kern="1200" dirty="0" err="1" smtClean="0">
                <a:solidFill>
                  <a:schemeClr val="tx1"/>
                </a:solidFill>
                <a:latin typeface="+mn-lt"/>
                <a:ea typeface="+mn-ea"/>
                <a:cs typeface="+mn-cs"/>
                <a:hlinkClick r:id="rId19" tooltip="Brian Lenihan, Jnr"/>
              </a:rPr>
              <a:t>Lenihan</a:t>
            </a:r>
            <a:r>
              <a:rPr lang="en-IN" sz="1200" b="0" i="0" u="none" strike="noStrike" kern="1200" dirty="0" smtClean="0">
                <a:solidFill>
                  <a:schemeClr val="tx1"/>
                </a:solidFill>
                <a:latin typeface="+mn-lt"/>
                <a:ea typeface="+mn-ea"/>
                <a:cs typeface="+mn-cs"/>
                <a:hlinkClick r:id="rId19" tooltip="Brian Lenihan, Jnr"/>
              </a:rPr>
              <a:t>, </a:t>
            </a:r>
            <a:r>
              <a:rPr lang="en-IN" sz="1200" b="0" i="0" u="none" strike="noStrike" kern="1200" dirty="0" err="1" smtClean="0">
                <a:solidFill>
                  <a:schemeClr val="tx1"/>
                </a:solidFill>
                <a:latin typeface="+mn-lt"/>
                <a:ea typeface="+mn-ea"/>
                <a:cs typeface="+mn-cs"/>
                <a:hlinkClick r:id="rId19" tooltip="Brian Lenihan, Jnr"/>
              </a:rPr>
              <a:t>Jnr</a:t>
            </a:r>
            <a:r>
              <a:rPr lang="en-IN" sz="1200" b="0" i="0" kern="1200" dirty="0" smtClean="0">
                <a:solidFill>
                  <a:schemeClr val="tx1"/>
                </a:solidFill>
                <a:latin typeface="+mn-lt"/>
                <a:ea typeface="+mn-ea"/>
                <a:cs typeface="+mn-cs"/>
              </a:rPr>
              <a:t> issued a two-year guarantee to the banks' depositors and bond-holders.</a:t>
            </a:r>
            <a:r>
              <a:rPr lang="en-IN" sz="1200" b="0" i="0" u="none" strike="noStrike" kern="1200" baseline="30000" dirty="0" smtClean="0">
                <a:solidFill>
                  <a:schemeClr val="tx1"/>
                </a:solidFill>
                <a:latin typeface="+mn-lt"/>
                <a:ea typeface="+mn-ea"/>
                <a:cs typeface="+mn-cs"/>
                <a:hlinkClick r:id="rId4"/>
              </a:rPr>
              <a:t>[93]</a:t>
            </a:r>
            <a:r>
              <a:rPr lang="en-IN" sz="1200" b="0" i="0" kern="1200" dirty="0" smtClean="0">
                <a:solidFill>
                  <a:schemeClr val="tx1"/>
                </a:solidFill>
                <a:latin typeface="+mn-lt"/>
                <a:ea typeface="+mn-ea"/>
                <a:cs typeface="+mn-cs"/>
              </a:rPr>
              <a:t> The guarantees were subsequently renewed for new deposits and bonds in a slightly different manner. In 2009, an </a:t>
            </a:r>
            <a:r>
              <a:rPr lang="en-IN" sz="1200" b="0" i="0" u="none" strike="noStrike" kern="1200" dirty="0" smtClean="0">
                <a:solidFill>
                  <a:schemeClr val="tx1"/>
                </a:solidFill>
                <a:latin typeface="+mn-lt"/>
                <a:ea typeface="+mn-ea"/>
                <a:cs typeface="+mn-cs"/>
                <a:hlinkClick r:id="rId20" tooltip="National Asset Management Agency"/>
              </a:rPr>
              <a:t>National Asset Management Agency</a:t>
            </a:r>
            <a:r>
              <a:rPr lang="en-IN" sz="1200" b="0" i="0" kern="1200" dirty="0" smtClean="0">
                <a:solidFill>
                  <a:schemeClr val="tx1"/>
                </a:solidFill>
                <a:latin typeface="+mn-lt"/>
                <a:ea typeface="+mn-ea"/>
                <a:cs typeface="+mn-cs"/>
              </a:rPr>
              <a:t> (NAMA), was created to acquire large property-related loans from the six banks at a market-related "long-term economic value".</a:t>
            </a:r>
            <a:r>
              <a:rPr lang="en-IN" sz="1200" b="0" i="0" u="none" strike="noStrike" kern="1200" baseline="30000" dirty="0" smtClean="0">
                <a:solidFill>
                  <a:schemeClr val="tx1"/>
                </a:solidFill>
                <a:latin typeface="+mn-lt"/>
                <a:ea typeface="+mn-ea"/>
                <a:cs typeface="+mn-cs"/>
                <a:hlinkClick r:id="rId4"/>
              </a:rPr>
              <a:t>[94]</a:t>
            </a:r>
            <a:endParaRPr lang="en-IN" sz="1200" b="0" i="0" kern="1200" dirty="0" smtClean="0">
              <a:solidFill>
                <a:schemeClr val="tx1"/>
              </a:solidFill>
              <a:latin typeface="+mn-lt"/>
              <a:ea typeface="+mn-ea"/>
              <a:cs typeface="+mn-cs"/>
            </a:endParaRPr>
          </a:p>
          <a:p>
            <a:r>
              <a:rPr lang="en-IN" sz="1200" b="0" i="0" kern="1200" dirty="0" smtClean="0">
                <a:solidFill>
                  <a:schemeClr val="tx1"/>
                </a:solidFill>
                <a:latin typeface="+mn-lt"/>
                <a:ea typeface="+mn-ea"/>
                <a:cs typeface="+mn-cs"/>
              </a:rPr>
              <a:t>Irish banks had lost an estimated 100 billion </a:t>
            </a:r>
            <a:r>
              <a:rPr lang="en-IN" sz="1200" b="0" i="0" kern="1200" dirty="0" err="1" smtClean="0">
                <a:solidFill>
                  <a:schemeClr val="tx1"/>
                </a:solidFill>
                <a:latin typeface="+mn-lt"/>
                <a:ea typeface="+mn-ea"/>
                <a:cs typeface="+mn-cs"/>
              </a:rPr>
              <a:t>euros</a:t>
            </a:r>
            <a:r>
              <a:rPr lang="en-IN" sz="1200" b="0" i="0" kern="1200" dirty="0" smtClean="0">
                <a:solidFill>
                  <a:schemeClr val="tx1"/>
                </a:solidFill>
                <a:latin typeface="+mn-lt"/>
                <a:ea typeface="+mn-ea"/>
                <a:cs typeface="+mn-cs"/>
              </a:rPr>
              <a:t>, much of it related to defaulted loans to property developers and homeowners made in the midst of the property bubble, which burst around 2007. The economy collapsed during 2008. Unemployment rose from 4% in 2006 to 14% by 2010, while the national budget went from a surplus in 2007 to a deficit of 32% GDP in 2010, the highest in the history of the </a:t>
            </a:r>
            <a:r>
              <a:rPr lang="en-IN" sz="1200" b="0" i="0" kern="1200" dirty="0" err="1" smtClean="0">
                <a:solidFill>
                  <a:schemeClr val="tx1"/>
                </a:solidFill>
                <a:latin typeface="+mn-lt"/>
                <a:ea typeface="+mn-ea"/>
                <a:cs typeface="+mn-cs"/>
              </a:rPr>
              <a:t>eurozone</a:t>
            </a:r>
            <a:r>
              <a:rPr lang="en-IN" sz="1200" b="0" i="0" kern="1200" dirty="0" smtClean="0">
                <a:solidFill>
                  <a:schemeClr val="tx1"/>
                </a:solidFill>
                <a:latin typeface="+mn-lt"/>
                <a:ea typeface="+mn-ea"/>
                <a:cs typeface="+mn-cs"/>
              </a:rPr>
              <a:t>, despite austerity measures</a:t>
            </a:r>
          </a:p>
          <a:p>
            <a:r>
              <a:rPr lang="en-US" b="1" dirty="0" smtClean="0"/>
              <a:t>PORTUGAL: </a:t>
            </a:r>
            <a:r>
              <a:rPr lang="en-IN" sz="1200" b="0" i="0" kern="1200" dirty="0" smtClean="0">
                <a:solidFill>
                  <a:schemeClr val="tx1"/>
                </a:solidFill>
                <a:latin typeface="+mn-lt"/>
                <a:ea typeface="+mn-ea"/>
                <a:cs typeface="+mn-cs"/>
              </a:rPr>
              <a:t>Portugal's debt was in September 2012 forecast by the Troika to peak at around 124% of GDP in 2014, followed by a firm downward trajectory after 2014. Previously the Troika had predicted it would peak at 118.5% of GDP in 2013, so the developments proved to be a bit worse than first anticipated, but the situation was described as fully sustainable and progressing well. As a result from the slightly worse economic circumstances, the country has been given one more year to reduce the budget deficit to a level below 3% of GDP, moving the target year from 2013 to 2014. The budget deficit for 2012 has been forecast to end at 5%. The recession in the economy is now also projected to last until 2013, with GDP declining 3% in 2012 and 1% in 2013; followed by a return to positive real growth in 2014.</a:t>
            </a:r>
            <a:r>
              <a:rPr lang="en-IN" sz="1200" b="0" i="0" u="none" strike="noStrike" kern="1200" baseline="30000" dirty="0" smtClean="0">
                <a:solidFill>
                  <a:schemeClr val="tx1"/>
                </a:solidFill>
                <a:latin typeface="+mn-lt"/>
                <a:ea typeface="+mn-ea"/>
                <a:cs typeface="+mn-cs"/>
                <a:hlinkClick r:id="rId4"/>
              </a:rPr>
              <a:t>[112]</a:t>
            </a:r>
            <a:endParaRPr lang="en-IN" sz="1200" b="0" i="0" kern="1200" dirty="0" smtClean="0">
              <a:solidFill>
                <a:schemeClr val="tx1"/>
              </a:solidFill>
              <a:latin typeface="+mn-lt"/>
              <a:ea typeface="+mn-ea"/>
              <a:cs typeface="+mn-cs"/>
            </a:endParaRPr>
          </a:p>
          <a:p>
            <a:r>
              <a:rPr lang="en-IN" sz="1200" b="0" i="0" kern="1200" dirty="0" smtClean="0">
                <a:solidFill>
                  <a:schemeClr val="tx1"/>
                </a:solidFill>
                <a:latin typeface="+mn-lt"/>
                <a:ea typeface="+mn-ea"/>
                <a:cs typeface="+mn-cs"/>
              </a:rPr>
              <a:t>As part of the bailout programme, Portugal is required to regain complete access to financial markets starting from September 2013. The first step has been successfully completed on 3 October 2012, when the country managed to regain partial market access. Once Portugal regains complete access it is expected to benefit from interventions by the ECB, which announced support in the form of some yield-lowering bond purchases (</a:t>
            </a:r>
            <a:r>
              <a:rPr lang="en-IN" sz="1200" b="0" i="0" u="none" strike="noStrike" kern="1200" dirty="0" smtClean="0">
                <a:solidFill>
                  <a:schemeClr val="tx1"/>
                </a:solidFill>
                <a:latin typeface="+mn-lt"/>
                <a:ea typeface="+mn-ea"/>
                <a:cs typeface="+mn-cs"/>
                <a:hlinkClick r:id="rId21" tooltip="Outright Monetary Transactions"/>
              </a:rPr>
              <a:t>OMTs</a:t>
            </a:r>
            <a:r>
              <a:rPr lang="en-IN" sz="1200" b="0" i="0" kern="1200" dirty="0" smtClean="0">
                <a:solidFill>
                  <a:schemeClr val="tx1"/>
                </a:solidFill>
                <a:latin typeface="+mn-lt"/>
                <a:ea typeface="+mn-ea"/>
                <a:cs typeface="+mn-cs"/>
              </a:rPr>
              <a:t>),</a:t>
            </a:r>
            <a:r>
              <a:rPr lang="en-IN" sz="1200" b="0" i="0" u="none" strike="noStrike" kern="1200" baseline="30000" dirty="0" smtClean="0">
                <a:solidFill>
                  <a:schemeClr val="tx1"/>
                </a:solidFill>
                <a:latin typeface="+mn-lt"/>
                <a:ea typeface="+mn-ea"/>
                <a:cs typeface="+mn-cs"/>
                <a:hlinkClick r:id="rId4"/>
              </a:rPr>
              <a:t>[112]</a:t>
            </a:r>
            <a:r>
              <a:rPr lang="en-IN" sz="1200" b="0" i="0" kern="1200" dirty="0" smtClean="0">
                <a:solidFill>
                  <a:schemeClr val="tx1"/>
                </a:solidFill>
                <a:latin typeface="+mn-lt"/>
                <a:ea typeface="+mn-ea"/>
                <a:cs typeface="+mn-cs"/>
              </a:rPr>
              <a:t> to bring governmental interest rates down to sustainable levels. A peak for the Portuguese 10-year governmental interest rates happened on 30 January 2012, where it reached 17.3% after the rating agencies had cut the governments credit rating to "non-investment grade" (also referred to as "junk").</a:t>
            </a:r>
            <a:r>
              <a:rPr lang="en-IN" sz="1200" b="0" i="0" u="none" strike="noStrike" kern="1200" baseline="30000" dirty="0" smtClean="0">
                <a:solidFill>
                  <a:schemeClr val="tx1"/>
                </a:solidFill>
                <a:latin typeface="+mn-lt"/>
                <a:ea typeface="+mn-ea"/>
                <a:cs typeface="+mn-cs"/>
                <a:hlinkClick r:id="rId4"/>
              </a:rPr>
              <a:t>[113]</a:t>
            </a:r>
            <a:r>
              <a:rPr lang="en-IN" sz="1200" b="0" i="0" kern="1200" dirty="0" smtClean="0">
                <a:solidFill>
                  <a:schemeClr val="tx1"/>
                </a:solidFill>
                <a:latin typeface="+mn-lt"/>
                <a:ea typeface="+mn-ea"/>
                <a:cs typeface="+mn-cs"/>
              </a:rPr>
              <a:t> As of December 2012, it has been more than halved to only 7%.</a:t>
            </a:r>
          </a:p>
          <a:p>
            <a:r>
              <a:rPr lang="en-US" sz="1200" b="1" i="0" kern="1200" dirty="0" smtClean="0">
                <a:solidFill>
                  <a:schemeClr val="tx1"/>
                </a:solidFill>
                <a:latin typeface="+mn-lt"/>
                <a:ea typeface="+mn-ea"/>
                <a:cs typeface="+mn-cs"/>
              </a:rPr>
              <a:t>SPAIN</a:t>
            </a:r>
            <a:r>
              <a:rPr lang="en-IN" sz="1200" b="1" i="0" kern="1200" dirty="0" smtClean="0">
                <a:solidFill>
                  <a:schemeClr val="tx1"/>
                </a:solidFill>
                <a:latin typeface="+mn-lt"/>
                <a:ea typeface="+mn-ea"/>
                <a:cs typeface="+mn-cs"/>
              </a:rPr>
              <a:t>:</a:t>
            </a:r>
            <a:r>
              <a:rPr lang="en-IN" sz="1200" b="1" i="0" kern="1200" baseline="0" dirty="0" smtClean="0">
                <a:solidFill>
                  <a:schemeClr val="tx1"/>
                </a:solidFill>
                <a:latin typeface="+mn-lt"/>
                <a:ea typeface="+mn-ea"/>
                <a:cs typeface="+mn-cs"/>
              </a:rPr>
              <a:t> </a:t>
            </a:r>
            <a:r>
              <a:rPr lang="en-IN" sz="1200" b="0" i="0" kern="1200" dirty="0" smtClean="0">
                <a:solidFill>
                  <a:schemeClr val="tx1"/>
                </a:solidFill>
                <a:latin typeface="+mn-lt"/>
                <a:ea typeface="+mn-ea"/>
                <a:cs typeface="+mn-cs"/>
              </a:rPr>
              <a:t>Spain had a comparatively low debt level among advanced economies prior to the crisis.</a:t>
            </a:r>
            <a:r>
              <a:rPr lang="en-IN" sz="1200" b="0" i="0" u="none" strike="noStrike" kern="1200" baseline="30000" dirty="0" smtClean="0">
                <a:solidFill>
                  <a:schemeClr val="tx1"/>
                </a:solidFill>
                <a:latin typeface="+mn-lt"/>
                <a:ea typeface="+mn-ea"/>
                <a:cs typeface="+mn-cs"/>
                <a:hlinkClick r:id="rId4"/>
              </a:rPr>
              <a:t>[117]</a:t>
            </a:r>
            <a:r>
              <a:rPr lang="en-IN" sz="1200" b="0" i="0" kern="1200" dirty="0" smtClean="0">
                <a:solidFill>
                  <a:schemeClr val="tx1"/>
                </a:solidFill>
                <a:latin typeface="+mn-lt"/>
                <a:ea typeface="+mn-ea"/>
                <a:cs typeface="+mn-cs"/>
              </a:rPr>
              <a:t> Its public debt relative to GDP in 2010 was only 60%, more than 20 points less than Germany, France or the US, and more than 60 points less than Italy, Ireland or Greece.</a:t>
            </a:r>
            <a:r>
              <a:rPr lang="en-IN" sz="1200" b="0" i="0" u="none" strike="noStrike" kern="1200" baseline="30000" dirty="0" smtClean="0">
                <a:solidFill>
                  <a:schemeClr val="tx1"/>
                </a:solidFill>
                <a:latin typeface="+mn-lt"/>
                <a:ea typeface="+mn-ea"/>
                <a:cs typeface="+mn-cs"/>
                <a:hlinkClick r:id="rId4"/>
              </a:rPr>
              <a:t>[118][119]</a:t>
            </a:r>
            <a:r>
              <a:rPr lang="en-IN" sz="1200" b="0" i="0" kern="1200" dirty="0" smtClean="0">
                <a:solidFill>
                  <a:schemeClr val="tx1"/>
                </a:solidFill>
                <a:latin typeface="+mn-lt"/>
                <a:ea typeface="+mn-ea"/>
                <a:cs typeface="+mn-cs"/>
              </a:rPr>
              <a:t> Debt was largely avoided by the ballooning tax revenue from the housing bubble, which helped accommodate a decade of increased government spending without debt accumulation.</a:t>
            </a:r>
            <a:r>
              <a:rPr lang="en-IN" sz="1200" b="0" i="0" u="none" strike="noStrike" kern="1200" baseline="30000" dirty="0" smtClean="0">
                <a:solidFill>
                  <a:schemeClr val="tx1"/>
                </a:solidFill>
                <a:latin typeface="+mn-lt"/>
                <a:ea typeface="+mn-ea"/>
                <a:cs typeface="+mn-cs"/>
                <a:hlinkClick r:id="rId4"/>
              </a:rPr>
              <a:t>[120]</a:t>
            </a:r>
            <a:r>
              <a:rPr lang="en-IN" sz="1200" b="0" i="0" kern="1200" dirty="0" smtClean="0">
                <a:solidFill>
                  <a:schemeClr val="tx1"/>
                </a:solidFill>
                <a:latin typeface="+mn-lt"/>
                <a:ea typeface="+mn-ea"/>
                <a:cs typeface="+mn-cs"/>
              </a:rPr>
              <a:t> When the bubble burst, Spain spent large amounts of money on bank bailouts. In May 2012, </a:t>
            </a:r>
            <a:r>
              <a:rPr lang="en-IN" sz="1200" b="0" i="0" u="none" strike="noStrike" kern="1200" dirty="0" err="1" smtClean="0">
                <a:solidFill>
                  <a:schemeClr val="tx1"/>
                </a:solidFill>
                <a:latin typeface="+mn-lt"/>
                <a:ea typeface="+mn-ea"/>
                <a:cs typeface="+mn-cs"/>
                <a:hlinkClick r:id="rId22" tooltip="Bankia"/>
              </a:rPr>
              <a:t>Bankia</a:t>
            </a:r>
            <a:r>
              <a:rPr lang="en-IN" sz="1200" b="0" i="0" kern="1200" dirty="0" smtClean="0">
                <a:solidFill>
                  <a:schemeClr val="tx1"/>
                </a:solidFill>
                <a:latin typeface="+mn-lt"/>
                <a:ea typeface="+mn-ea"/>
                <a:cs typeface="+mn-cs"/>
              </a:rPr>
              <a:t> received a 19 billion euro bailout,</a:t>
            </a:r>
            <a:r>
              <a:rPr lang="en-IN" sz="1200" b="0" i="0" u="none" strike="noStrike" kern="1200" baseline="30000" dirty="0" smtClean="0">
                <a:solidFill>
                  <a:schemeClr val="tx1"/>
                </a:solidFill>
                <a:latin typeface="+mn-lt"/>
                <a:ea typeface="+mn-ea"/>
                <a:cs typeface="+mn-cs"/>
                <a:hlinkClick r:id="rId4"/>
              </a:rPr>
              <a:t>[121]</a:t>
            </a:r>
            <a:r>
              <a:rPr lang="en-IN" sz="1200" b="0" i="0" kern="1200" dirty="0" smtClean="0">
                <a:solidFill>
                  <a:schemeClr val="tx1"/>
                </a:solidFill>
                <a:latin typeface="+mn-lt"/>
                <a:ea typeface="+mn-ea"/>
                <a:cs typeface="+mn-cs"/>
              </a:rPr>
              <a:t> on top of the previous 4.5 billion </a:t>
            </a:r>
            <a:r>
              <a:rPr lang="en-IN" sz="1200" b="0" i="0" kern="1200" dirty="0" err="1" smtClean="0">
                <a:solidFill>
                  <a:schemeClr val="tx1"/>
                </a:solidFill>
                <a:latin typeface="+mn-lt"/>
                <a:ea typeface="+mn-ea"/>
                <a:cs typeface="+mn-cs"/>
              </a:rPr>
              <a:t>euros</a:t>
            </a:r>
            <a:r>
              <a:rPr lang="en-IN" sz="1200" b="0" i="0" kern="1200" dirty="0" smtClean="0">
                <a:solidFill>
                  <a:schemeClr val="tx1"/>
                </a:solidFill>
                <a:latin typeface="+mn-lt"/>
                <a:ea typeface="+mn-ea"/>
                <a:cs typeface="+mn-cs"/>
              </a:rPr>
              <a:t> to prop up </a:t>
            </a:r>
            <a:r>
              <a:rPr lang="en-IN" sz="1200" b="0" i="0" kern="1200" dirty="0" err="1" smtClean="0">
                <a:solidFill>
                  <a:schemeClr val="tx1"/>
                </a:solidFill>
                <a:latin typeface="+mn-lt"/>
                <a:ea typeface="+mn-ea"/>
                <a:cs typeface="+mn-cs"/>
              </a:rPr>
              <a:t>Bankia</a:t>
            </a:r>
            <a:r>
              <a:rPr lang="en-IN" sz="1200" b="0" i="0" kern="1200" dirty="0" smtClean="0">
                <a:solidFill>
                  <a:schemeClr val="tx1"/>
                </a:solidFill>
                <a:latin typeface="+mn-lt"/>
                <a:ea typeface="+mn-ea"/>
                <a:cs typeface="+mn-cs"/>
              </a:rPr>
              <a:t>.</a:t>
            </a:r>
            <a:r>
              <a:rPr lang="en-IN" sz="1200" b="0" i="0" u="none" strike="noStrike" kern="1200" baseline="30000" dirty="0" smtClean="0">
                <a:solidFill>
                  <a:schemeClr val="tx1"/>
                </a:solidFill>
                <a:latin typeface="+mn-lt"/>
                <a:ea typeface="+mn-ea"/>
                <a:cs typeface="+mn-cs"/>
                <a:hlinkClick r:id="rId4"/>
              </a:rPr>
              <a:t>[122]</a:t>
            </a:r>
            <a:r>
              <a:rPr lang="en-IN" sz="1200" b="0" i="0" kern="1200" dirty="0" smtClean="0">
                <a:solidFill>
                  <a:schemeClr val="tx1"/>
                </a:solidFill>
                <a:latin typeface="+mn-lt"/>
                <a:ea typeface="+mn-ea"/>
                <a:cs typeface="+mn-cs"/>
              </a:rPr>
              <a:t> </a:t>
            </a:r>
            <a:r>
              <a:rPr lang="en-IN" sz="1200" b="1" i="0" kern="1200" dirty="0" smtClean="0">
                <a:solidFill>
                  <a:schemeClr val="tx1"/>
                </a:solidFill>
                <a:latin typeface="+mn-lt"/>
                <a:ea typeface="+mn-ea"/>
                <a:cs typeface="+mn-cs"/>
              </a:rPr>
              <a:t>Questionable accounting methods disguised bank losses</a:t>
            </a:r>
            <a:r>
              <a:rPr lang="en-IN" sz="1200" b="0" i="0" kern="1200" dirty="0" smtClean="0">
                <a:solidFill>
                  <a:schemeClr val="tx1"/>
                </a:solidFill>
                <a:latin typeface="+mn-lt"/>
                <a:ea typeface="+mn-ea"/>
                <a:cs typeface="+mn-cs"/>
              </a:rPr>
              <a:t>.</a:t>
            </a:r>
            <a:r>
              <a:rPr lang="en-IN" sz="1200" b="0" i="0" u="none" strike="noStrike" kern="1200" baseline="30000" dirty="0" smtClean="0">
                <a:solidFill>
                  <a:schemeClr val="tx1"/>
                </a:solidFill>
                <a:latin typeface="+mn-lt"/>
                <a:ea typeface="+mn-ea"/>
                <a:cs typeface="+mn-cs"/>
                <a:hlinkClick r:id="rId4"/>
              </a:rPr>
              <a:t>[123]</a:t>
            </a:r>
            <a:r>
              <a:rPr lang="en-IN" sz="1200" b="0" i="0" kern="1200" dirty="0" smtClean="0">
                <a:solidFill>
                  <a:schemeClr val="tx1"/>
                </a:solidFill>
                <a:latin typeface="+mn-lt"/>
                <a:ea typeface="+mn-ea"/>
                <a:cs typeface="+mn-cs"/>
              </a:rPr>
              <a:t> During September 2012, regulators indicated that Spanish banks </a:t>
            </a:r>
            <a:r>
              <a:rPr lang="en-IN" sz="1200" b="1" i="0" kern="1200" dirty="0" smtClean="0">
                <a:solidFill>
                  <a:schemeClr val="tx1"/>
                </a:solidFill>
                <a:latin typeface="+mn-lt"/>
                <a:ea typeface="+mn-ea"/>
                <a:cs typeface="+mn-cs"/>
              </a:rPr>
              <a:t>required €59 billion (USD $77 billion) in additional capital to offset losses from real estate investments.</a:t>
            </a:r>
            <a:r>
              <a:rPr lang="en-IN" sz="1200" b="1" i="0" u="none" strike="noStrike" kern="1200" baseline="30000" dirty="0" smtClean="0">
                <a:solidFill>
                  <a:schemeClr val="tx1"/>
                </a:solidFill>
                <a:latin typeface="+mn-lt"/>
                <a:ea typeface="+mn-ea"/>
                <a:cs typeface="+mn-cs"/>
                <a:hlinkClick r:id="rId4"/>
              </a:rPr>
              <a:t>[124]</a:t>
            </a:r>
            <a:endParaRPr lang="en-IN" sz="1200" b="1" i="0" kern="1200" dirty="0" smtClean="0">
              <a:solidFill>
                <a:schemeClr val="tx1"/>
              </a:solidFill>
              <a:latin typeface="+mn-lt"/>
              <a:ea typeface="+mn-ea"/>
              <a:cs typeface="+mn-cs"/>
            </a:endParaRPr>
          </a:p>
          <a:p>
            <a:r>
              <a:rPr lang="en-IN" sz="1200" b="0" i="0" kern="1200" dirty="0" smtClean="0">
                <a:solidFill>
                  <a:schemeClr val="tx1"/>
                </a:solidFill>
                <a:latin typeface="+mn-lt"/>
                <a:ea typeface="+mn-ea"/>
                <a:cs typeface="+mn-cs"/>
              </a:rPr>
              <a:t>The bank bailouts and the economic downturn increased the country's deficit and debt levels and led to a substantial downgrading of its credit rating. To build </a:t>
            </a:r>
            <a:r>
              <a:rPr lang="en-IN" sz="1200" b="1" i="0" kern="1200" dirty="0" smtClean="0">
                <a:solidFill>
                  <a:schemeClr val="tx1"/>
                </a:solidFill>
                <a:latin typeface="+mn-lt"/>
                <a:ea typeface="+mn-ea"/>
                <a:cs typeface="+mn-cs"/>
              </a:rPr>
              <a:t>up trust </a:t>
            </a:r>
            <a:r>
              <a:rPr lang="en-IN" sz="1200" b="0" i="0" kern="1200" dirty="0" smtClean="0">
                <a:solidFill>
                  <a:schemeClr val="tx1"/>
                </a:solidFill>
                <a:latin typeface="+mn-lt"/>
                <a:ea typeface="+mn-ea"/>
                <a:cs typeface="+mn-cs"/>
              </a:rPr>
              <a:t>in the financial markets, the government began to introduce austerity measures and in 2011 it passed a law in congress to approve an amendment to the </a:t>
            </a:r>
            <a:r>
              <a:rPr lang="en-IN" sz="1200" b="0" i="0" u="none" strike="noStrike" kern="1200" dirty="0" smtClean="0">
                <a:solidFill>
                  <a:schemeClr val="tx1"/>
                </a:solidFill>
                <a:latin typeface="+mn-lt"/>
                <a:ea typeface="+mn-ea"/>
                <a:cs typeface="+mn-cs"/>
                <a:hlinkClick r:id="rId23" tooltip="Spanish Constitution"/>
              </a:rPr>
              <a:t>Spanish Constitution</a:t>
            </a:r>
            <a:r>
              <a:rPr lang="en-IN" sz="1200" b="0" i="0" kern="1200" dirty="0" smtClean="0">
                <a:solidFill>
                  <a:schemeClr val="tx1"/>
                </a:solidFill>
                <a:latin typeface="+mn-lt"/>
                <a:ea typeface="+mn-ea"/>
                <a:cs typeface="+mn-cs"/>
              </a:rPr>
              <a:t> to require a </a:t>
            </a:r>
            <a:r>
              <a:rPr lang="en-IN" sz="1200" b="0" i="0" u="none" strike="noStrike" kern="1200" dirty="0" smtClean="0">
                <a:solidFill>
                  <a:schemeClr val="tx1"/>
                </a:solidFill>
                <a:latin typeface="+mn-lt"/>
                <a:ea typeface="+mn-ea"/>
                <a:cs typeface="+mn-cs"/>
                <a:hlinkClick r:id="rId24" tooltip="Balanced budget amendment"/>
              </a:rPr>
              <a:t>balanced budget</a:t>
            </a:r>
            <a:r>
              <a:rPr lang="en-IN" sz="1200" b="0" i="0" kern="1200" dirty="0" smtClean="0">
                <a:solidFill>
                  <a:schemeClr val="tx1"/>
                </a:solidFill>
                <a:latin typeface="+mn-lt"/>
                <a:ea typeface="+mn-ea"/>
                <a:cs typeface="+mn-cs"/>
              </a:rPr>
              <a:t> at both the national and regional level by 2020.</a:t>
            </a:r>
            <a:r>
              <a:rPr lang="en-IN" sz="1200" b="0" i="0" u="none" strike="noStrike" kern="1200" baseline="30000" dirty="0" smtClean="0">
                <a:solidFill>
                  <a:schemeClr val="tx1"/>
                </a:solidFill>
                <a:latin typeface="+mn-lt"/>
                <a:ea typeface="+mn-ea"/>
                <a:cs typeface="+mn-cs"/>
                <a:hlinkClick r:id="rId4"/>
              </a:rPr>
              <a:t>[125]</a:t>
            </a:r>
            <a:r>
              <a:rPr lang="en-IN" sz="1200" b="0" i="0" kern="1200" dirty="0" smtClean="0">
                <a:solidFill>
                  <a:schemeClr val="tx1"/>
                </a:solidFill>
                <a:latin typeface="+mn-lt"/>
                <a:ea typeface="+mn-ea"/>
                <a:cs typeface="+mn-cs"/>
              </a:rPr>
              <a:t> The amendment states that public debt can not exceed 60% of GDP, though exceptions would be made in case of a natural catastrophe, economic recession or other emergencies.</a:t>
            </a:r>
            <a:r>
              <a:rPr lang="en-IN" sz="1200" b="0" i="0" u="none" strike="noStrike" kern="1200" baseline="30000" dirty="0" smtClean="0">
                <a:solidFill>
                  <a:schemeClr val="tx1"/>
                </a:solidFill>
                <a:latin typeface="+mn-lt"/>
                <a:ea typeface="+mn-ea"/>
                <a:cs typeface="+mn-cs"/>
                <a:hlinkClick r:id="rId4"/>
              </a:rPr>
              <a:t>[126][127]</a:t>
            </a:r>
            <a:r>
              <a:rPr lang="en-IN" sz="1200" b="0" i="0" kern="1200" dirty="0" smtClean="0">
                <a:solidFill>
                  <a:schemeClr val="tx1"/>
                </a:solidFill>
                <a:latin typeface="+mn-lt"/>
                <a:ea typeface="+mn-ea"/>
                <a:cs typeface="+mn-cs"/>
              </a:rPr>
              <a:t> As one of the largest </a:t>
            </a:r>
            <a:r>
              <a:rPr lang="en-IN" sz="1200" b="0" i="0" kern="1200" dirty="0" err="1" smtClean="0">
                <a:solidFill>
                  <a:schemeClr val="tx1"/>
                </a:solidFill>
                <a:latin typeface="+mn-lt"/>
                <a:ea typeface="+mn-ea"/>
                <a:cs typeface="+mn-cs"/>
              </a:rPr>
              <a:t>eurozone</a:t>
            </a:r>
            <a:r>
              <a:rPr lang="en-IN" sz="1200" b="0" i="0" kern="1200" dirty="0" smtClean="0">
                <a:solidFill>
                  <a:schemeClr val="tx1"/>
                </a:solidFill>
                <a:latin typeface="+mn-lt"/>
                <a:ea typeface="+mn-ea"/>
                <a:cs typeface="+mn-cs"/>
              </a:rPr>
              <a:t> economies (larger than Greece, Portugal and Ireland combined</a:t>
            </a:r>
            <a:r>
              <a:rPr lang="en-IN" sz="1200" b="0" i="0" u="none" strike="noStrike" kern="1200" baseline="30000" dirty="0" smtClean="0">
                <a:solidFill>
                  <a:schemeClr val="tx1"/>
                </a:solidFill>
                <a:latin typeface="+mn-lt"/>
                <a:ea typeface="+mn-ea"/>
                <a:cs typeface="+mn-cs"/>
                <a:hlinkClick r:id="rId4"/>
              </a:rPr>
              <a:t>[128]</a:t>
            </a:r>
            <a:r>
              <a:rPr lang="en-IN" sz="1200" b="0" i="0" kern="1200" dirty="0" smtClean="0">
                <a:solidFill>
                  <a:schemeClr val="tx1"/>
                </a:solidFill>
                <a:latin typeface="+mn-lt"/>
                <a:ea typeface="+mn-ea"/>
                <a:cs typeface="+mn-cs"/>
              </a:rPr>
              <a:t>) the condition of Spain's economy is of particular concern to international observers. Under pressure from the United States, the IMF, other European countries and the European Commission</a:t>
            </a:r>
            <a:r>
              <a:rPr lang="en-IN" sz="1200" b="0" i="0" u="none" strike="noStrike" kern="1200" baseline="30000" dirty="0" smtClean="0">
                <a:solidFill>
                  <a:schemeClr val="tx1"/>
                </a:solidFill>
                <a:latin typeface="+mn-lt"/>
                <a:ea typeface="+mn-ea"/>
                <a:cs typeface="+mn-cs"/>
                <a:hlinkClick r:id="rId4"/>
              </a:rPr>
              <a:t>[129][130]</a:t>
            </a:r>
            <a:r>
              <a:rPr lang="en-IN" sz="1200" b="0" i="0" kern="1200" dirty="0" smtClean="0">
                <a:solidFill>
                  <a:schemeClr val="tx1"/>
                </a:solidFill>
                <a:latin typeface="+mn-lt"/>
                <a:ea typeface="+mn-ea"/>
                <a:cs typeface="+mn-cs"/>
              </a:rPr>
              <a:t> the Spanish governments eventually succeeded in trimming the deficit from 11.2% of GDP in 2009 to an 7.1% in 2013</a:t>
            </a:r>
          </a:p>
          <a:p>
            <a:endParaRPr lang="en-IN" sz="1200" b="1" i="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0344DA81-F81A-435A-A4CC-649C7DD9FC85}" type="slidenum">
              <a:rPr lang="en-IN" smtClean="0"/>
              <a:pPr/>
              <a:t>15</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8/12/2019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8/12/2019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en.wikipedia.org/wiki/Israel" TargetMode="External"/><Relationship Id="rId2" Type="http://schemas.openxmlformats.org/officeDocument/2006/relationships/hyperlink" Target="http://en.wikipedia.org/wiki/Yom_Kippur_War"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81000"/>
            <a:ext cx="8229600" cy="1143000"/>
          </a:xfrm>
        </p:spPr>
        <p:txBody>
          <a:bodyPr/>
          <a:lstStyle/>
          <a:p>
            <a:r>
              <a:rPr lang="en-US" dirty="0" smtClean="0"/>
              <a:t>International  banking (IB) </a:t>
            </a:r>
            <a:endParaRPr lang="en-IN" dirty="0"/>
          </a:p>
        </p:txBody>
      </p:sp>
      <p:sp>
        <p:nvSpPr>
          <p:cNvPr id="5" name="Content Placeholder 4"/>
          <p:cNvSpPr>
            <a:spLocks noGrp="1"/>
          </p:cNvSpPr>
          <p:nvPr>
            <p:ph idx="1"/>
          </p:nvPr>
        </p:nvSpPr>
        <p:spPr>
          <a:xfrm>
            <a:off x="457200" y="1524000"/>
            <a:ext cx="8229600" cy="4648200"/>
          </a:xfrm>
        </p:spPr>
        <p:txBody>
          <a:bodyPr/>
          <a:lstStyle/>
          <a:p>
            <a:r>
              <a:rPr lang="en-US" dirty="0" smtClean="0"/>
              <a:t>Banks acts as intermediaries</a:t>
            </a:r>
          </a:p>
          <a:p>
            <a:r>
              <a:rPr lang="en-US" dirty="0" smtClean="0"/>
              <a:t>This process of intermediation reduces risk of both the borrowers &amp; the lenders</a:t>
            </a:r>
          </a:p>
          <a:p>
            <a:r>
              <a:rPr lang="en-US" dirty="0" smtClean="0"/>
              <a:t>Banking transactions crossing national boundaries is called as IB</a:t>
            </a:r>
          </a:p>
          <a:p>
            <a:endParaRPr lang="en-I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chemeClr val="tx1"/>
                </a:solidFill>
              </a:rPr>
              <a:t>Brady Plan</a:t>
            </a:r>
            <a:endParaRPr lang="en-IN" dirty="0">
              <a:solidFill>
                <a:schemeClr val="tx1"/>
              </a:solidFill>
            </a:endParaRPr>
          </a:p>
        </p:txBody>
      </p:sp>
      <p:sp>
        <p:nvSpPr>
          <p:cNvPr id="3" name="Content Placeholder 2"/>
          <p:cNvSpPr>
            <a:spLocks noGrp="1"/>
          </p:cNvSpPr>
          <p:nvPr>
            <p:ph idx="1"/>
          </p:nvPr>
        </p:nvSpPr>
        <p:spPr/>
        <p:txBody>
          <a:bodyPr/>
          <a:lstStyle/>
          <a:p>
            <a:r>
              <a:rPr lang="en-IN" dirty="0" smtClean="0"/>
              <a:t>The only way to address the sovereign debt crisis was to encourage the banks to engage in “voluntary” debt-reduction schemes.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219200"/>
          </a:xfrm>
        </p:spPr>
        <p:txBody>
          <a:bodyPr>
            <a:noAutofit/>
          </a:bodyPr>
          <a:lstStyle/>
          <a:p>
            <a:r>
              <a:rPr lang="en-US" sz="4000" dirty="0" smtClean="0">
                <a:solidFill>
                  <a:schemeClr val="tx1"/>
                </a:solidFill>
              </a:rPr>
              <a:t>Asian Financial Crisis: </a:t>
            </a:r>
            <a:r>
              <a:rPr lang="en-IN" sz="4000" dirty="0" smtClean="0">
                <a:solidFill>
                  <a:schemeClr val="tx1"/>
                </a:solidFill>
              </a:rPr>
              <a:t>Credit bubbles and fixed currency exchange rates</a:t>
            </a:r>
            <a:endParaRPr lang="en-IN" sz="4000" dirty="0">
              <a:solidFill>
                <a:schemeClr val="tx1"/>
              </a:solidFill>
            </a:endParaRPr>
          </a:p>
        </p:txBody>
      </p:sp>
      <p:sp>
        <p:nvSpPr>
          <p:cNvPr id="3" name="Content Placeholder 2"/>
          <p:cNvSpPr>
            <a:spLocks noGrp="1"/>
          </p:cNvSpPr>
          <p:nvPr>
            <p:ph idx="1"/>
          </p:nvPr>
        </p:nvSpPr>
        <p:spPr>
          <a:xfrm>
            <a:off x="304800" y="1828800"/>
            <a:ext cx="8610600" cy="4724400"/>
          </a:xfrm>
        </p:spPr>
        <p:txBody>
          <a:bodyPr>
            <a:normAutofit fontScale="92500" lnSpcReduction="20000"/>
          </a:bodyPr>
          <a:lstStyle/>
          <a:p>
            <a:r>
              <a:rPr lang="en-IN" dirty="0" smtClean="0"/>
              <a:t>The Asian financial crisis was a period of financial crisis that gripped much of East Asia beginning in July 1997 and raised fears of a worldwide economic meltdown due to financial contagion.</a:t>
            </a:r>
          </a:p>
          <a:p>
            <a:pPr>
              <a:spcBef>
                <a:spcPts val="624"/>
              </a:spcBef>
              <a:buFont typeface="Wingdings 2"/>
              <a:buChar char=""/>
            </a:pPr>
            <a:r>
              <a:rPr lang="en-IN" dirty="0" smtClean="0"/>
              <a:t>The crisis started in Thailand with the financial collapse of the Thai baht after the Thai government was forced to float the baht due to lack of foreign currency to support its fixed exchange rate, cutting its peg to the USD</a:t>
            </a:r>
          </a:p>
          <a:p>
            <a:pPr>
              <a:spcBef>
                <a:spcPts val="624"/>
              </a:spcBef>
            </a:pPr>
            <a:r>
              <a:rPr lang="en-IN" dirty="0" smtClean="0"/>
              <a:t>Indonesia, South Korea and Thailand were the countries most affected by the crisis. Hong Kong, Malaysia, Laos and the Philippines were also hurt by the slump. </a:t>
            </a:r>
          </a:p>
          <a:p>
            <a:pPr>
              <a:spcBef>
                <a:spcPts val="624"/>
              </a:spcBef>
              <a:buFont typeface="Wingdings 2"/>
              <a:buChar char=""/>
            </a:pPr>
            <a:r>
              <a:rPr lang="en-IN" dirty="0" smtClean="0"/>
              <a:t>China, Taiwan, Singapore, Brunei and Vietnam were less affected, although all suffered from a loss of demand and confidence throughout the region.</a:t>
            </a:r>
            <a:endParaRPr lang="en-IN"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Asian Financial Crisis</a:t>
            </a:r>
            <a:endParaRPr lang="en-IN" dirty="0">
              <a:solidFill>
                <a:schemeClr val="tx1"/>
              </a:solidFill>
            </a:endParaRPr>
          </a:p>
        </p:txBody>
      </p:sp>
      <p:sp>
        <p:nvSpPr>
          <p:cNvPr id="3" name="Content Placeholder 2"/>
          <p:cNvSpPr>
            <a:spLocks noGrp="1"/>
          </p:cNvSpPr>
          <p:nvPr>
            <p:ph idx="1"/>
          </p:nvPr>
        </p:nvSpPr>
        <p:spPr/>
        <p:txBody>
          <a:bodyPr>
            <a:normAutofit/>
          </a:bodyPr>
          <a:lstStyle/>
          <a:p>
            <a:r>
              <a:rPr lang="en-IN" dirty="0" smtClean="0"/>
              <a:t>Foreign debt-to-GDP ratios rose from 100% to 167% in the four large Association of Southeast Asian Nations (ASEAN) economies in 1993–96, then shot up beyond 180% during the worst of the crisis</a:t>
            </a:r>
          </a:p>
          <a:p>
            <a:r>
              <a:rPr lang="en-IN" dirty="0" smtClean="0"/>
              <a:t>the International Monetary Fund (IMF) stepped in to initiate a $40 billion program to stabilize the currencies of economies particularly hard hit by the crisis</a:t>
            </a:r>
          </a:p>
          <a:p>
            <a:endParaRPr lang="en-IN"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Subprime crisis of USA</a:t>
            </a:r>
            <a:endParaRPr lang="en-IN" dirty="0">
              <a:solidFill>
                <a:schemeClr val="tx1"/>
              </a:solidFill>
            </a:endParaRPr>
          </a:p>
        </p:txBody>
      </p:sp>
      <p:sp>
        <p:nvSpPr>
          <p:cNvPr id="3" name="Content Placeholder 2"/>
          <p:cNvSpPr>
            <a:spLocks noGrp="1"/>
          </p:cNvSpPr>
          <p:nvPr>
            <p:ph idx="1"/>
          </p:nvPr>
        </p:nvSpPr>
        <p:spPr/>
        <p:txBody>
          <a:bodyPr>
            <a:normAutofit fontScale="92500" lnSpcReduction="10000"/>
          </a:bodyPr>
          <a:lstStyle/>
          <a:p>
            <a:r>
              <a:rPr lang="en-US" dirty="0" smtClean="0"/>
              <a:t>Lending to borrowers who are having some history of default</a:t>
            </a:r>
          </a:p>
          <a:p>
            <a:r>
              <a:rPr lang="en-US" dirty="0" smtClean="0"/>
              <a:t>Simple initial terms</a:t>
            </a:r>
          </a:p>
          <a:p>
            <a:r>
              <a:rPr lang="en-US" dirty="0" smtClean="0"/>
              <a:t>Old trends of always rising housing prices</a:t>
            </a:r>
          </a:p>
          <a:p>
            <a:r>
              <a:rPr lang="en-US" dirty="0" smtClean="0"/>
              <a:t>Interest rate rose &amp; it became difficult to repay loans number &amp; volume of default rose</a:t>
            </a:r>
            <a:endParaRPr lang="en-IN" dirty="0" smtClean="0"/>
          </a:p>
          <a:p>
            <a:r>
              <a:rPr lang="en-US" dirty="0" smtClean="0"/>
              <a:t>As interest rates were very low in USA lot of people from middle income group &amp; OPEC nations came into being, this gave boost to the real estate sector</a:t>
            </a:r>
          </a:p>
          <a:p>
            <a:r>
              <a:rPr lang="en-US" dirty="0" smtClean="0"/>
              <a:t>Also many FI like hedge funds &amp; banks </a:t>
            </a:r>
            <a:r>
              <a:rPr lang="en-US" dirty="0" err="1" smtClean="0"/>
              <a:t>lended</a:t>
            </a:r>
            <a:r>
              <a:rPr lang="en-US" dirty="0" smtClean="0"/>
              <a:t> recklessly &amp; didn’t have enough buffer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Euro Zone Crisis</a:t>
            </a:r>
            <a:endParaRPr lang="en-IN" dirty="0">
              <a:solidFill>
                <a:schemeClr val="tx1"/>
              </a:solidFill>
            </a:endParaRPr>
          </a:p>
        </p:txBody>
      </p:sp>
      <p:sp>
        <p:nvSpPr>
          <p:cNvPr id="3" name="Content Placeholder 2"/>
          <p:cNvSpPr>
            <a:spLocks noGrp="1"/>
          </p:cNvSpPr>
          <p:nvPr>
            <p:ph idx="1"/>
          </p:nvPr>
        </p:nvSpPr>
        <p:spPr/>
        <p:txBody>
          <a:bodyPr/>
          <a:lstStyle/>
          <a:p>
            <a:r>
              <a:rPr lang="en-US" dirty="0" smtClean="0"/>
              <a:t>Background: </a:t>
            </a:r>
          </a:p>
          <a:p>
            <a:r>
              <a:rPr lang="en-US" dirty="0" smtClean="0"/>
              <a:t>Measures taken:</a:t>
            </a:r>
          </a:p>
          <a:p>
            <a:pPr lvl="1"/>
            <a:r>
              <a:rPr lang="en-US" dirty="0" smtClean="0"/>
              <a:t>Restructuring the Greek Debt</a:t>
            </a:r>
          </a:p>
          <a:p>
            <a:pPr lvl="1"/>
            <a:r>
              <a:rPr lang="en-US" dirty="0" smtClean="0"/>
              <a:t>Strengthening Italy's policy</a:t>
            </a:r>
          </a:p>
          <a:p>
            <a:pPr lvl="1"/>
            <a:r>
              <a:rPr lang="en-US" dirty="0" smtClean="0"/>
              <a:t>Strengthening  banks</a:t>
            </a:r>
          </a:p>
          <a:p>
            <a:pPr lvl="1"/>
            <a:r>
              <a:rPr lang="en-US" dirty="0" smtClean="0"/>
              <a:t>ECB bonds purchases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Euro Zone Crisis</a:t>
            </a:r>
            <a:endParaRPr lang="en-IN" dirty="0">
              <a:solidFill>
                <a:schemeClr val="tx1"/>
              </a:solidFill>
            </a:endParaRPr>
          </a:p>
        </p:txBody>
      </p:sp>
      <p:sp>
        <p:nvSpPr>
          <p:cNvPr id="3" name="Content Placeholder 2"/>
          <p:cNvSpPr>
            <a:spLocks noGrp="1"/>
          </p:cNvSpPr>
          <p:nvPr>
            <p:ph idx="1"/>
          </p:nvPr>
        </p:nvSpPr>
        <p:spPr>
          <a:xfrm>
            <a:off x="152400" y="1935480"/>
            <a:ext cx="8763000" cy="4770120"/>
          </a:xfrm>
        </p:spPr>
        <p:txBody>
          <a:bodyPr>
            <a:normAutofit fontScale="92500"/>
          </a:bodyPr>
          <a:lstStyle/>
          <a:p>
            <a:r>
              <a:rPr lang="en-US" dirty="0" smtClean="0"/>
              <a:t>Background: </a:t>
            </a:r>
          </a:p>
          <a:p>
            <a:r>
              <a:rPr lang="en-US" dirty="0" smtClean="0"/>
              <a:t>Measures taken:</a:t>
            </a:r>
          </a:p>
          <a:p>
            <a:pPr lvl="3"/>
            <a:r>
              <a:rPr lang="en-IN" b="1" dirty="0" smtClean="0"/>
              <a:t>Direct loans to banks and banking regulation</a:t>
            </a:r>
          </a:p>
          <a:p>
            <a:pPr lvl="3"/>
            <a:r>
              <a:rPr lang="en-IN" b="1" dirty="0" smtClean="0"/>
              <a:t>Less austerity, more investment</a:t>
            </a:r>
            <a:r>
              <a:rPr lang="en-IN" dirty="0" smtClean="0"/>
              <a:t>  ("growth-friendly austerity" relies on the false argument that public cuts would be compensated for by more spending from consumers and businesses)</a:t>
            </a:r>
          </a:p>
          <a:p>
            <a:pPr lvl="3"/>
            <a:r>
              <a:rPr lang="en-IN" b="1" dirty="0" smtClean="0"/>
              <a:t>Increase competitiveness</a:t>
            </a:r>
          </a:p>
          <a:p>
            <a:pPr lvl="3"/>
            <a:r>
              <a:rPr lang="en-IN" b="1" dirty="0" smtClean="0"/>
              <a:t>Internal devaluation </a:t>
            </a:r>
            <a:r>
              <a:rPr lang="en-IN" dirty="0" smtClean="0"/>
              <a:t>( Labour Wages to reduce cost of production)</a:t>
            </a:r>
          </a:p>
          <a:p>
            <a:pPr lvl="3"/>
            <a:r>
              <a:rPr lang="en-IN" b="1" dirty="0" smtClean="0"/>
              <a:t>Fiscal devaluation </a:t>
            </a:r>
            <a:r>
              <a:rPr lang="en-IN" dirty="0" smtClean="0"/>
              <a:t>( Reducing corporate tax burden &amp; while offsetting the loss of government revenues through higher taxes on consumption (VAT) and pollution, i.e. by pursuing an ecological tax reform</a:t>
            </a:r>
          </a:p>
          <a:p>
            <a:pPr lvl="3"/>
            <a:r>
              <a:rPr lang="en-IN" b="1" dirty="0" smtClean="0"/>
              <a:t>Address current account imbalances </a:t>
            </a:r>
            <a:r>
              <a:rPr lang="en-IN" dirty="0" smtClean="0"/>
              <a:t>( as prolonged imbalance creates problems)</a:t>
            </a:r>
          </a:p>
          <a:p>
            <a:pPr lvl="4">
              <a:buNone/>
            </a:pPr>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Euro Zone Crisis</a:t>
            </a:r>
            <a:endParaRPr lang="en-IN" dirty="0">
              <a:solidFill>
                <a:schemeClr val="tx1"/>
              </a:solidFill>
            </a:endParaRPr>
          </a:p>
        </p:txBody>
      </p:sp>
      <p:graphicFrame>
        <p:nvGraphicFramePr>
          <p:cNvPr id="5" name="Content Placeholder 4"/>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1"/>
                </a:solidFill>
              </a:rPr>
              <a:t>Basel  I norms </a:t>
            </a:r>
            <a:endParaRPr lang="en-IN" dirty="0">
              <a:solidFill>
                <a:schemeClr val="tx1"/>
              </a:solidFill>
            </a:endParaRPr>
          </a:p>
        </p:txBody>
      </p:sp>
      <p:sp>
        <p:nvSpPr>
          <p:cNvPr id="3" name="Content Placeholder 2"/>
          <p:cNvSpPr>
            <a:spLocks noGrp="1"/>
          </p:cNvSpPr>
          <p:nvPr>
            <p:ph idx="1"/>
          </p:nvPr>
        </p:nvSpPr>
        <p:spPr/>
        <p:txBody>
          <a:bodyPr/>
          <a:lstStyle/>
          <a:p>
            <a:r>
              <a:rPr lang="en-US" dirty="0" smtClean="0"/>
              <a:t>This accord (agreement) represents the set of </a:t>
            </a:r>
            <a:r>
              <a:rPr lang="en-US" dirty="0" err="1" smtClean="0"/>
              <a:t>I’nal</a:t>
            </a:r>
            <a:r>
              <a:rPr lang="en-US" dirty="0" smtClean="0"/>
              <a:t> banking regulations put forth by Basel committee</a:t>
            </a:r>
          </a:p>
          <a:p>
            <a:r>
              <a:rPr lang="en-US" dirty="0" smtClean="0"/>
              <a:t>This committee set out rules for minimum capital requirement to reduce risk</a:t>
            </a:r>
          </a:p>
          <a:p>
            <a:r>
              <a:rPr lang="en-US" dirty="0" smtClean="0"/>
              <a:t>Minimum Capital to risk weighted assets is 8%</a:t>
            </a:r>
          </a:p>
          <a:p>
            <a:r>
              <a:rPr lang="en-US" dirty="0" smtClean="0"/>
              <a:t>Asset classification system was created</a:t>
            </a:r>
          </a:p>
          <a:p>
            <a:r>
              <a:rPr lang="en-US" dirty="0" smtClean="0"/>
              <a:t>Assets were classified in to five different classes &amp; each one was given a specific risk weights</a:t>
            </a:r>
            <a:endParaRPr lang="en-IN"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1"/>
                </a:solidFill>
              </a:rPr>
              <a:t>Basel  II norms </a:t>
            </a:r>
            <a:endParaRPr lang="en-IN" dirty="0">
              <a:solidFill>
                <a:schemeClr val="tx1"/>
              </a:solidFill>
            </a:endParaRPr>
          </a:p>
        </p:txBody>
      </p:sp>
      <p:sp>
        <p:nvSpPr>
          <p:cNvPr id="3" name="Content Placeholder 2"/>
          <p:cNvSpPr>
            <a:spLocks noGrp="1"/>
          </p:cNvSpPr>
          <p:nvPr>
            <p:ph idx="1"/>
          </p:nvPr>
        </p:nvSpPr>
        <p:spPr/>
        <p:txBody>
          <a:bodyPr/>
          <a:lstStyle/>
          <a:p>
            <a:r>
              <a:rPr lang="en-US" dirty="0" smtClean="0"/>
              <a:t>This accord represents an integration of Basel I norms with the domestic regulations</a:t>
            </a:r>
          </a:p>
          <a:p>
            <a:r>
              <a:rPr lang="en-US" dirty="0" smtClean="0"/>
              <a:t>Basel II accords has more comprehensive measures &amp; minimum standards</a:t>
            </a:r>
          </a:p>
          <a:p>
            <a:r>
              <a:rPr lang="en-US" dirty="0" smtClean="0"/>
              <a:t>It provided for convergence in measurement mgmt &amp; supervision of operational risk</a:t>
            </a:r>
          </a:p>
          <a:p>
            <a:r>
              <a:rPr lang="en-US" dirty="0" smtClean="0"/>
              <a:t>Building up of capital buffers in good times that can be used in periods of stress</a:t>
            </a:r>
          </a:p>
          <a:p>
            <a:r>
              <a:rPr lang="en-US" dirty="0" smtClean="0"/>
              <a:t>Identifying &amp; mitigating risk that arises from newer forms of investment options</a:t>
            </a:r>
            <a:endParaRPr lang="en-IN"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1"/>
                </a:solidFill>
              </a:rPr>
              <a:t>Basel  II norms </a:t>
            </a:r>
            <a:endParaRPr lang="en-IN" dirty="0">
              <a:solidFill>
                <a:schemeClr val="tx1"/>
              </a:solidFill>
            </a:endParaRPr>
          </a:p>
        </p:txBody>
      </p:sp>
      <p:sp>
        <p:nvSpPr>
          <p:cNvPr id="3" name="Content Placeholder 2"/>
          <p:cNvSpPr>
            <a:spLocks noGrp="1"/>
          </p:cNvSpPr>
          <p:nvPr>
            <p:ph idx="1"/>
          </p:nvPr>
        </p:nvSpPr>
        <p:spPr/>
        <p:txBody>
          <a:bodyPr/>
          <a:lstStyle/>
          <a:p>
            <a:r>
              <a:rPr lang="en-US" dirty="0" smtClean="0"/>
              <a:t>Pillar I – deals with holding minimum capital requirements </a:t>
            </a:r>
          </a:p>
          <a:p>
            <a:pPr lvl="3"/>
            <a:r>
              <a:rPr lang="en-US" sz="2400" dirty="0" smtClean="0"/>
              <a:t>Standardized approach: use external credit rating agencies</a:t>
            </a:r>
          </a:p>
          <a:p>
            <a:pPr lvl="3"/>
            <a:r>
              <a:rPr lang="en-US" sz="2400" dirty="0" smtClean="0"/>
              <a:t>Internal rating based (IRB) approach: use of internal risk assessment systems</a:t>
            </a:r>
          </a:p>
          <a:p>
            <a:pPr lvl="3"/>
            <a:r>
              <a:rPr lang="en-US" sz="2400" dirty="0" smtClean="0"/>
              <a:t>Advanced IRB: used advanced techniques</a:t>
            </a:r>
          </a:p>
          <a:p>
            <a:pPr lvl="3"/>
            <a:endParaRPr lang="en-IN"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Features of IB</a:t>
            </a:r>
            <a:endParaRPr lang="en-IN" dirty="0">
              <a:solidFill>
                <a:schemeClr val="tx1"/>
              </a:solidFill>
            </a:endParaRPr>
          </a:p>
        </p:txBody>
      </p:sp>
      <p:sp>
        <p:nvSpPr>
          <p:cNvPr id="3" name="Content Placeholder 2"/>
          <p:cNvSpPr>
            <a:spLocks noGrp="1"/>
          </p:cNvSpPr>
          <p:nvPr>
            <p:ph idx="1"/>
          </p:nvPr>
        </p:nvSpPr>
        <p:spPr/>
        <p:txBody>
          <a:bodyPr/>
          <a:lstStyle/>
          <a:p>
            <a:r>
              <a:rPr lang="en-US" dirty="0" smtClean="0"/>
              <a:t>Currency risk</a:t>
            </a:r>
          </a:p>
          <a:p>
            <a:r>
              <a:rPr lang="en-US" dirty="0" smtClean="0"/>
              <a:t>Complexity of credit risk</a:t>
            </a:r>
          </a:p>
          <a:p>
            <a:r>
              <a:rPr lang="en-US" dirty="0" smtClean="0"/>
              <a:t>Intense competition in the global market</a:t>
            </a:r>
          </a:p>
          <a:p>
            <a:r>
              <a:rPr lang="en-US" dirty="0" smtClean="0"/>
              <a:t>Difficulty in dealing with country specific factors</a:t>
            </a:r>
          </a:p>
          <a:p>
            <a:r>
              <a:rPr lang="en-US" dirty="0" smtClean="0"/>
              <a:t>Tedious &amp; crucial risk management activities </a:t>
            </a:r>
            <a:endParaRPr lang="en-IN"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1"/>
                </a:solidFill>
              </a:rPr>
              <a:t>Basel  II norms </a:t>
            </a:r>
            <a:endParaRPr lang="en-IN" dirty="0">
              <a:solidFill>
                <a:schemeClr val="tx1"/>
              </a:solidFill>
            </a:endParaRPr>
          </a:p>
        </p:txBody>
      </p:sp>
      <p:sp>
        <p:nvSpPr>
          <p:cNvPr id="3" name="Content Placeholder 2"/>
          <p:cNvSpPr>
            <a:spLocks noGrp="1"/>
          </p:cNvSpPr>
          <p:nvPr>
            <p:ph idx="1"/>
          </p:nvPr>
        </p:nvSpPr>
        <p:spPr/>
        <p:txBody>
          <a:bodyPr/>
          <a:lstStyle/>
          <a:p>
            <a:r>
              <a:rPr lang="en-US" dirty="0" smtClean="0"/>
              <a:t>Pillar II – deals with supervisory review process to be followed by the central bank</a:t>
            </a:r>
          </a:p>
          <a:p>
            <a:pPr lvl="3"/>
            <a:r>
              <a:rPr lang="en-US" dirty="0" smtClean="0"/>
              <a:t>There are three main type of risks credit, market, operational</a:t>
            </a:r>
          </a:p>
          <a:p>
            <a:pPr lvl="3"/>
            <a:r>
              <a:rPr lang="en-US" dirty="0" smtClean="0"/>
              <a:t>Credit </a:t>
            </a:r>
          </a:p>
          <a:p>
            <a:pPr lvl="3"/>
            <a:r>
              <a:rPr lang="en-US" dirty="0" smtClean="0"/>
              <a:t>Market </a:t>
            </a:r>
          </a:p>
          <a:p>
            <a:pPr lvl="3"/>
            <a:r>
              <a:rPr lang="en-US" dirty="0" smtClean="0"/>
              <a:t>Operational </a:t>
            </a:r>
          </a:p>
          <a:p>
            <a:pPr lvl="3"/>
            <a:r>
              <a:rPr lang="en-US" dirty="0" smtClean="0"/>
              <a:t>Principles of pillar II includes banks should develop process for assessing overall capital adequacy, Supervisors should review &amp; evaluate CAR , its assessment system, encourage banks to operate above CAR, prevent capital from falling below the minimum levels required to support the assessed risk</a:t>
            </a:r>
            <a:endParaRPr lang="en-IN"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1"/>
                </a:solidFill>
              </a:rPr>
              <a:t>Basel  II norms </a:t>
            </a:r>
            <a:endParaRPr lang="en-IN" dirty="0">
              <a:solidFill>
                <a:schemeClr val="tx1"/>
              </a:solidFill>
            </a:endParaRPr>
          </a:p>
        </p:txBody>
      </p:sp>
      <p:sp>
        <p:nvSpPr>
          <p:cNvPr id="3" name="Content Placeholder 2"/>
          <p:cNvSpPr>
            <a:spLocks noGrp="1"/>
          </p:cNvSpPr>
          <p:nvPr>
            <p:ph idx="1"/>
          </p:nvPr>
        </p:nvSpPr>
        <p:spPr/>
        <p:txBody>
          <a:bodyPr/>
          <a:lstStyle/>
          <a:p>
            <a:r>
              <a:rPr lang="en-US" dirty="0" smtClean="0"/>
              <a:t>Pillar III – deals with need for market discipline &amp; disclosure required there under</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Basel III Norms</a:t>
            </a:r>
            <a:endParaRPr lang="en-IN" dirty="0">
              <a:solidFill>
                <a:schemeClr val="tx1"/>
              </a:solidFill>
            </a:endParaRPr>
          </a:p>
        </p:txBody>
      </p:sp>
      <p:sp>
        <p:nvSpPr>
          <p:cNvPr id="3" name="Content Placeholder 2"/>
          <p:cNvSpPr>
            <a:spLocks noGrp="1"/>
          </p:cNvSpPr>
          <p:nvPr>
            <p:ph idx="1"/>
          </p:nvPr>
        </p:nvSpPr>
        <p:spPr/>
        <p:txBody>
          <a:bodyPr/>
          <a:lstStyle/>
          <a:p>
            <a:r>
              <a:rPr lang="en-IN" dirty="0" smtClean="0"/>
              <a:t>Basel III (or the Third Basel Accord) is a global, voluntary regulatory standard on bank capital adequacy, stress testing and market liquidity risk</a:t>
            </a:r>
          </a:p>
          <a:p>
            <a:r>
              <a:rPr lang="en-IN" dirty="0" smtClean="0"/>
              <a:t>Basel III was supposed to strengthen bank capital requirements by increasing bank liquidity and decreasing bank leverage.</a:t>
            </a:r>
            <a:endParaRPr lang="en-IN"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solidFill>
                  <a:schemeClr val="tx1"/>
                </a:solidFill>
              </a:rPr>
              <a:t>NRE, NRO, FCNR</a:t>
            </a:r>
            <a:endParaRPr lang="en-IN" dirty="0">
              <a:solidFill>
                <a:schemeClr val="tx1"/>
              </a:solidFill>
            </a:endParaRPr>
          </a:p>
        </p:txBody>
      </p:sp>
      <p:graphicFrame>
        <p:nvGraphicFramePr>
          <p:cNvPr id="5" name="Content Placeholder 4"/>
          <p:cNvGraphicFramePr>
            <a:graphicFrameLocks noGrp="1"/>
          </p:cNvGraphicFramePr>
          <p:nvPr>
            <p:ph idx="1"/>
          </p:nvPr>
        </p:nvGraphicFramePr>
        <p:xfrm>
          <a:off x="152400" y="1447801"/>
          <a:ext cx="88392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solidFill>
                  <a:schemeClr val="tx1"/>
                </a:solidFill>
              </a:rPr>
              <a:t>NRE, NRO, FCNR</a:t>
            </a:r>
            <a:endParaRPr lang="en-IN" dirty="0">
              <a:solidFill>
                <a:schemeClr val="tx1"/>
              </a:solidFill>
            </a:endParaRPr>
          </a:p>
        </p:txBody>
      </p:sp>
      <p:graphicFrame>
        <p:nvGraphicFramePr>
          <p:cNvPr id="5" name="Content Placeholder 4"/>
          <p:cNvGraphicFramePr>
            <a:graphicFrameLocks noGrp="1"/>
          </p:cNvGraphicFramePr>
          <p:nvPr>
            <p:ph idx="1"/>
          </p:nvPr>
        </p:nvGraphicFramePr>
        <p:xfrm>
          <a:off x="152400" y="1447801"/>
          <a:ext cx="88392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lnSpcReduction="10000"/>
          </a:bodyPr>
          <a:lstStyle/>
          <a:p>
            <a:r>
              <a:rPr lang="en-IN" b="1" dirty="0" smtClean="0"/>
              <a:t>Foreign Currency Non Resident (B) Account [ FCNR(B)]</a:t>
            </a:r>
            <a:r>
              <a:rPr lang="en-IN" dirty="0" smtClean="0"/>
              <a:t> </a:t>
            </a:r>
          </a:p>
          <a:p>
            <a:r>
              <a:rPr lang="en-IN" dirty="0" smtClean="0"/>
              <a:t>Are governed by the provisions of [Foreign Exchange Management (Deposit) Regulations, 2000.]</a:t>
            </a:r>
            <a:br>
              <a:rPr lang="en-IN" dirty="0" smtClean="0"/>
            </a:br>
            <a:r>
              <a:rPr lang="en-IN" dirty="0" smtClean="0"/>
              <a:t>A Foreign Currency Non Resident (B) Account FCNR account can be opened and maintained by a citizen of India or a person of Indian origin residing outside India as also Overseas Corporate Bodies (OCBs). </a:t>
            </a:r>
          </a:p>
          <a:p>
            <a:r>
              <a:rPr lang="en-IN" dirty="0" smtClean="0"/>
              <a:t>The accounts are convertible / </a:t>
            </a:r>
            <a:r>
              <a:rPr lang="en-IN" dirty="0" err="1" smtClean="0"/>
              <a:t>repatriable</a:t>
            </a:r>
            <a:r>
              <a:rPr lang="en-IN" dirty="0" smtClean="0"/>
              <a:t> and are maintained in the form of savings, current and recurring or fixed deposit accounts. </a:t>
            </a:r>
          </a:p>
          <a:p>
            <a:endParaRPr lang="en-IN"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Importance of IB in India</a:t>
            </a:r>
            <a:endParaRPr lang="en-IN" dirty="0">
              <a:solidFill>
                <a:schemeClr val="tx1"/>
              </a:solidFill>
            </a:endParaRPr>
          </a:p>
        </p:txBody>
      </p:sp>
      <p:sp>
        <p:nvSpPr>
          <p:cNvPr id="3" name="Content Placeholder 2"/>
          <p:cNvSpPr>
            <a:spLocks noGrp="1"/>
          </p:cNvSpPr>
          <p:nvPr>
            <p:ph idx="1"/>
          </p:nvPr>
        </p:nvSpPr>
        <p:spPr/>
        <p:txBody>
          <a:bodyPr/>
          <a:lstStyle/>
          <a:p>
            <a:r>
              <a:rPr lang="en-IN" dirty="0" smtClean="0"/>
              <a:t>(Discussion) </a:t>
            </a:r>
            <a:endParaRPr lang="en-IN"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466088"/>
          </a:xfrm>
        </p:spPr>
        <p:txBody>
          <a:bodyPr>
            <a:normAutofit fontScale="90000"/>
          </a:bodyPr>
          <a:lstStyle/>
          <a:p>
            <a:r>
              <a:rPr lang="en-US" dirty="0" smtClean="0"/>
              <a:t>Role of central banks in IB and business</a:t>
            </a:r>
            <a:endParaRPr lang="en-US" dirty="0"/>
          </a:p>
        </p:txBody>
      </p:sp>
      <p:sp>
        <p:nvSpPr>
          <p:cNvPr id="3" name="Content Placeholder 2"/>
          <p:cNvSpPr>
            <a:spLocks noGrp="1"/>
          </p:cNvSpPr>
          <p:nvPr>
            <p:ph idx="1"/>
          </p:nvPr>
        </p:nvSpPr>
        <p:spPr/>
        <p:txBody>
          <a:bodyPr/>
          <a:lstStyle/>
          <a:p>
            <a:r>
              <a:rPr lang="en-US" dirty="0" smtClean="0"/>
              <a:t>Risk Assessment</a:t>
            </a:r>
          </a:p>
          <a:p>
            <a:r>
              <a:rPr lang="en-US" dirty="0" smtClean="0"/>
              <a:t>Monetary policy</a:t>
            </a:r>
          </a:p>
          <a:p>
            <a:r>
              <a:rPr lang="en-US" smtClean="0"/>
              <a:t>Revamping prudential </a:t>
            </a:r>
            <a:r>
              <a:rPr lang="en-US" dirty="0" smtClean="0"/>
              <a:t>regulations</a:t>
            </a:r>
          </a:p>
          <a:p>
            <a:r>
              <a:rPr lang="en-US" dirty="0" smtClean="0"/>
              <a:t>Strengthening the provisions of banking services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534400" cy="1389888"/>
          </a:xfrm>
        </p:spPr>
        <p:txBody>
          <a:bodyPr>
            <a:normAutofit fontScale="90000"/>
          </a:bodyPr>
          <a:lstStyle/>
          <a:p>
            <a:r>
              <a:rPr lang="en-US" dirty="0" smtClean="0">
                <a:solidFill>
                  <a:schemeClr val="tx1"/>
                </a:solidFill>
              </a:rPr>
              <a:t>Why banks started trying new markets…</a:t>
            </a:r>
            <a:endParaRPr lang="en-IN" dirty="0">
              <a:solidFill>
                <a:schemeClr val="tx1"/>
              </a:solidFill>
            </a:endParaRPr>
          </a:p>
        </p:txBody>
      </p:sp>
      <p:sp>
        <p:nvSpPr>
          <p:cNvPr id="3" name="Content Placeholder 2"/>
          <p:cNvSpPr>
            <a:spLocks noGrp="1"/>
          </p:cNvSpPr>
          <p:nvPr>
            <p:ph idx="1"/>
          </p:nvPr>
        </p:nvSpPr>
        <p:spPr/>
        <p:txBody>
          <a:bodyPr/>
          <a:lstStyle/>
          <a:p>
            <a:r>
              <a:rPr lang="en-US" dirty="0" smtClean="0"/>
              <a:t>Motives for internationalization of banks</a:t>
            </a:r>
          </a:p>
          <a:p>
            <a:pPr lvl="2"/>
            <a:r>
              <a:rPr lang="en-US" dirty="0" smtClean="0"/>
              <a:t>Migration of enterprise</a:t>
            </a:r>
          </a:p>
          <a:p>
            <a:pPr lvl="2"/>
            <a:r>
              <a:rPr lang="en-US" dirty="0" smtClean="0"/>
              <a:t>Economies of Scale &amp; Optimum utilization of resources</a:t>
            </a:r>
          </a:p>
          <a:p>
            <a:pPr lvl="2"/>
            <a:r>
              <a:rPr lang="en-US" dirty="0" smtClean="0"/>
              <a:t>Optimization of  cost of capital</a:t>
            </a:r>
          </a:p>
          <a:p>
            <a:pPr lvl="2"/>
            <a:r>
              <a:rPr lang="en-US" dirty="0" smtClean="0"/>
              <a:t>Diversification of funds</a:t>
            </a:r>
          </a:p>
          <a:p>
            <a:pPr lvl="2"/>
            <a:r>
              <a:rPr lang="en-US" dirty="0" smtClean="0"/>
              <a:t>Regulatory avoidance</a:t>
            </a:r>
          </a:p>
          <a:p>
            <a:pPr lvl="2"/>
            <a:r>
              <a:rPr lang="en-US" dirty="0" smtClean="0"/>
              <a:t>Interdependency of Nations</a:t>
            </a:r>
          </a:p>
          <a:p>
            <a:endParaRPr lang="en-I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lstStyle/>
          <a:p>
            <a:r>
              <a:rPr lang="en-US" dirty="0" smtClean="0">
                <a:solidFill>
                  <a:schemeClr val="tx1"/>
                </a:solidFill>
              </a:rPr>
              <a:t>Evolution of IB</a:t>
            </a:r>
            <a:endParaRPr lang="en-IN" dirty="0">
              <a:solidFill>
                <a:schemeClr val="tx1"/>
              </a:solidFill>
            </a:endParaRPr>
          </a:p>
        </p:txBody>
      </p:sp>
      <p:sp>
        <p:nvSpPr>
          <p:cNvPr id="3" name="Content Placeholder 2"/>
          <p:cNvSpPr>
            <a:spLocks noGrp="1"/>
          </p:cNvSpPr>
          <p:nvPr>
            <p:ph idx="1"/>
          </p:nvPr>
        </p:nvSpPr>
        <p:spPr>
          <a:xfrm>
            <a:off x="457200" y="1600200"/>
            <a:ext cx="8229600" cy="5257800"/>
          </a:xfrm>
        </p:spPr>
        <p:txBody>
          <a:bodyPr/>
          <a:lstStyle/>
          <a:p>
            <a:r>
              <a:rPr lang="en-US" dirty="0" smtClean="0"/>
              <a:t>Formation of BIS: </a:t>
            </a:r>
          </a:p>
          <a:p>
            <a:r>
              <a:rPr lang="en-US" dirty="0" smtClean="0"/>
              <a:t>Origin of BIS: it happened to deal with the issue of repatriation of payments  imposed on Germany</a:t>
            </a:r>
          </a:p>
          <a:p>
            <a:r>
              <a:rPr lang="en-US" dirty="0" smtClean="0"/>
              <a:t>But soon this motive was faded &amp; cooperation came in to being </a:t>
            </a:r>
          </a:p>
          <a:p>
            <a:r>
              <a:rPr lang="en-IN" dirty="0" smtClean="0"/>
              <a:t>The mission of the </a:t>
            </a:r>
            <a:r>
              <a:rPr lang="en-IN" b="1" dirty="0" smtClean="0"/>
              <a:t>Bank for International Settlements </a:t>
            </a:r>
            <a:r>
              <a:rPr lang="en-IN" dirty="0" smtClean="0"/>
              <a:t>(BIS) is to serve central banks in their pursuit of monetary and financial stability, to foster international cooperation in those areas and to act as a bank for central banks.</a:t>
            </a:r>
            <a:endParaRPr lang="en-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Crucial events that effected IB</a:t>
            </a:r>
            <a:endParaRPr lang="en-IN" dirty="0">
              <a:solidFill>
                <a:schemeClr val="tx1"/>
              </a:solidFill>
            </a:endParaRPr>
          </a:p>
        </p:txBody>
      </p:sp>
      <p:sp>
        <p:nvSpPr>
          <p:cNvPr id="3" name="Content Placeholder 2"/>
          <p:cNvSpPr>
            <a:spLocks noGrp="1"/>
          </p:cNvSpPr>
          <p:nvPr>
            <p:ph idx="1"/>
          </p:nvPr>
        </p:nvSpPr>
        <p:spPr/>
        <p:txBody>
          <a:bodyPr/>
          <a:lstStyle/>
          <a:p>
            <a:r>
              <a:rPr lang="en-US" dirty="0" smtClean="0"/>
              <a:t>1973 Energy Oil Crisis: </a:t>
            </a:r>
            <a:r>
              <a:rPr lang="en-IN" dirty="0" smtClean="0"/>
              <a:t>The 1973 oil crisis started in October 1973, when the members of Organization of Arab Petroleum Exporting Countries or the OAPEC proclaimed an oil embargo</a:t>
            </a:r>
          </a:p>
          <a:p>
            <a:r>
              <a:rPr lang="en-IN" dirty="0" smtClean="0"/>
              <a:t>The oil crisis, or "shock", caused many global short-term and long-term economic and political effects.</a:t>
            </a:r>
            <a:endParaRPr lang="en-US" dirty="0" smtClean="0"/>
          </a:p>
          <a:p>
            <a:pPr lvl="1"/>
            <a:r>
              <a:rPr lang="en-IN" b="1" dirty="0" smtClean="0"/>
              <a:t>Yom Kippur War</a:t>
            </a:r>
          </a:p>
          <a:p>
            <a:pPr lvl="1"/>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IN" sz="2800" dirty="0"/>
              <a:t>On October 6, 1973, Syria and Egypt, with support of other Arab nations, launched a </a:t>
            </a:r>
            <a:r>
              <a:rPr lang="en-IN" sz="2800" dirty="0">
                <a:hlinkClick r:id="rId2" tooltip="Yom Kippur War"/>
              </a:rPr>
              <a:t>surprise attack</a:t>
            </a:r>
            <a:r>
              <a:rPr lang="en-IN" sz="2800" dirty="0"/>
              <a:t> on </a:t>
            </a:r>
            <a:r>
              <a:rPr lang="en-IN" sz="2800" dirty="0">
                <a:hlinkClick r:id="rId3" tooltip="Israel"/>
              </a:rPr>
              <a:t>Israel</a:t>
            </a:r>
            <a:r>
              <a:rPr lang="en-IN" sz="2800" dirty="0"/>
              <a:t> on the holiest day of the Jewish calendar</a:t>
            </a:r>
            <a:r>
              <a:rPr lang="en-IN" sz="2800" dirty="0" smtClean="0"/>
              <a:t>.</a:t>
            </a:r>
          </a:p>
          <a:p>
            <a:r>
              <a:rPr lang="en-IN" sz="2800" dirty="0" smtClean="0"/>
              <a:t>Because of which oil prices increased</a:t>
            </a:r>
          </a:p>
          <a:p>
            <a:r>
              <a:rPr lang="en-IN" sz="2800" dirty="0" smtClean="0"/>
              <a:t>Developed countries were forcing to keep prices of oil low to fund their energy requirements</a:t>
            </a:r>
          </a:p>
          <a:p>
            <a:r>
              <a:rPr lang="en-IN" sz="2800" dirty="0" smtClean="0"/>
              <a:t>This offended OPEC nations</a:t>
            </a:r>
          </a:p>
          <a:p>
            <a:r>
              <a:rPr lang="en-US" sz="2800" dirty="0" err="1" smtClean="0"/>
              <a:t>Embrago</a:t>
            </a:r>
            <a:r>
              <a:rPr lang="en-US" sz="2800" dirty="0" smtClean="0"/>
              <a:t> was formed : </a:t>
            </a:r>
            <a:r>
              <a:rPr lang="en-US" sz="2800" dirty="0"/>
              <a:t>partial or complete prohibition of country</a:t>
            </a:r>
            <a:endParaRPr lang="en-IN" sz="2800" dirty="0"/>
          </a:p>
          <a:p>
            <a:endParaRPr lang="en-US" dirty="0"/>
          </a:p>
        </p:txBody>
      </p:sp>
    </p:spTree>
    <p:extLst>
      <p:ext uri="{BB962C8B-B14F-4D97-AF65-F5344CB8AC3E}">
        <p14:creationId xmlns:p14="http://schemas.microsoft.com/office/powerpoint/2010/main" val="29621914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rPr>
              <a:t>1982 international banking debt crisis</a:t>
            </a:r>
            <a:endParaRPr lang="en-IN" dirty="0">
              <a:solidFill>
                <a:schemeClr val="tx1"/>
              </a:solidFill>
            </a:endParaRPr>
          </a:p>
        </p:txBody>
      </p:sp>
      <p:sp>
        <p:nvSpPr>
          <p:cNvPr id="3" name="Content Placeholder 2"/>
          <p:cNvSpPr>
            <a:spLocks noGrp="1"/>
          </p:cNvSpPr>
          <p:nvPr>
            <p:ph idx="1"/>
          </p:nvPr>
        </p:nvSpPr>
        <p:spPr>
          <a:xfrm>
            <a:off x="0" y="1752600"/>
            <a:ext cx="9144000" cy="5105400"/>
          </a:xfrm>
        </p:spPr>
        <p:txBody>
          <a:bodyPr>
            <a:normAutofit/>
          </a:bodyPr>
          <a:lstStyle/>
          <a:p>
            <a:r>
              <a:rPr lang="en-US" dirty="0" smtClean="0"/>
              <a:t>Debt crisis </a:t>
            </a:r>
            <a:r>
              <a:rPr lang="en-IN" dirty="0" smtClean="0"/>
              <a:t>a country has a current account deficit when its payments abroad are greater than those it receives. </a:t>
            </a:r>
          </a:p>
          <a:p>
            <a:r>
              <a:rPr lang="en-IN" dirty="0" smtClean="0"/>
              <a:t>A government that finances rather than adjusts to its deficits must borrow from external credit sources and/or decrease its foreign exchange reserves. If the government continues to borrow, it may be burdened with growing foreign debts.</a:t>
            </a:r>
            <a:endParaRPr lang="en-US" dirty="0" smtClean="0"/>
          </a:p>
          <a:p>
            <a:r>
              <a:rPr lang="en-US" dirty="0" smtClean="0"/>
              <a:t>Temporary can be solved by taking additional loans </a:t>
            </a:r>
          </a:p>
          <a:p>
            <a:r>
              <a:rPr lang="en-US" dirty="0" smtClean="0"/>
              <a:t>Solvency problems in this a debtor regain its credit worthiness only if creditor will reduce interest or principle payments on its debt</a:t>
            </a:r>
          </a:p>
          <a:p>
            <a:endParaRPr lang="en-I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IN" sz="2800" dirty="0"/>
              <a:t>Most lending to Latin America in the 1920s occurred through the bond </a:t>
            </a:r>
            <a:r>
              <a:rPr lang="en-IN" sz="2800" dirty="0" smtClean="0"/>
              <a:t>markets</a:t>
            </a:r>
          </a:p>
          <a:p>
            <a:r>
              <a:rPr lang="en-IN" sz="2800" dirty="0" smtClean="0"/>
              <a:t>Most </a:t>
            </a:r>
            <a:r>
              <a:rPr lang="en-IN" sz="2800" dirty="0"/>
              <a:t>lending to middle-income LDCs in the 1970s was private bank </a:t>
            </a:r>
            <a:r>
              <a:rPr lang="en-IN" sz="2800" dirty="0" smtClean="0"/>
              <a:t>lending</a:t>
            </a:r>
          </a:p>
          <a:p>
            <a:r>
              <a:rPr lang="en-IN" sz="2800" dirty="0"/>
              <a:t>17 highly indebted states amounting to 194 </a:t>
            </a:r>
            <a:r>
              <a:rPr lang="en-IN" sz="2800" dirty="0" err="1"/>
              <a:t>percent</a:t>
            </a:r>
            <a:r>
              <a:rPr lang="en-IN" sz="2800"/>
              <a:t> of the banks’ capital and reserves, and a major debt default would have affected the core of the banking system.</a:t>
            </a:r>
            <a:endParaRPr lang="en-US" dirty="0"/>
          </a:p>
        </p:txBody>
      </p:sp>
    </p:spTree>
    <p:extLst>
      <p:ext uri="{BB962C8B-B14F-4D97-AF65-F5344CB8AC3E}">
        <p14:creationId xmlns:p14="http://schemas.microsoft.com/office/powerpoint/2010/main" val="3889922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The bakers plan</a:t>
            </a:r>
            <a:endParaRPr lang="en-IN" dirty="0">
              <a:solidFill>
                <a:schemeClr val="tx1"/>
              </a:solidFill>
            </a:endParaRPr>
          </a:p>
        </p:txBody>
      </p:sp>
      <p:sp>
        <p:nvSpPr>
          <p:cNvPr id="3" name="Content Placeholder 2"/>
          <p:cNvSpPr>
            <a:spLocks noGrp="1"/>
          </p:cNvSpPr>
          <p:nvPr>
            <p:ph idx="1"/>
          </p:nvPr>
        </p:nvSpPr>
        <p:spPr/>
        <p:txBody>
          <a:bodyPr/>
          <a:lstStyle/>
          <a:p>
            <a:r>
              <a:rPr lang="en-IN" dirty="0" smtClean="0"/>
              <a:t>The Baker Plan was launched in October 1985 at the International Monetary Fund/World Bank meeting in Seoul, by James Baker, United States Secretary of the Treasury, as a way to combat the international debt crisis.</a:t>
            </a:r>
          </a:p>
          <a:p>
            <a:r>
              <a:rPr lang="en-IN" dirty="0" smtClean="0"/>
              <a:t>The Plan was designed to help highly indebted middle-income countries, i.e., those countries that are not incredibly poor but nevertheless owe a large amount of money. Fifteen countries were mentioned, and ten of those were in Central and Latin America.</a:t>
            </a:r>
            <a:endParaRPr lang="en-IN"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764</TotalTime>
  <Words>2757</Words>
  <Application>Microsoft Office PowerPoint</Application>
  <PresentationFormat>On-screen Show (4:3)</PresentationFormat>
  <Paragraphs>242</Paragraphs>
  <Slides>27</Slides>
  <Notes>15</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Flow</vt:lpstr>
      <vt:lpstr>International  banking (IB) </vt:lpstr>
      <vt:lpstr>Features of IB</vt:lpstr>
      <vt:lpstr>Why banks started trying new markets…</vt:lpstr>
      <vt:lpstr>Evolution of IB</vt:lpstr>
      <vt:lpstr>Crucial events that effected IB</vt:lpstr>
      <vt:lpstr>PowerPoint Presentation</vt:lpstr>
      <vt:lpstr>1982 international banking debt crisis</vt:lpstr>
      <vt:lpstr>PowerPoint Presentation</vt:lpstr>
      <vt:lpstr>The bakers plan</vt:lpstr>
      <vt:lpstr>Brady Plan</vt:lpstr>
      <vt:lpstr>Asian Financial Crisis: Credit bubbles and fixed currency exchange rates</vt:lpstr>
      <vt:lpstr>Asian Financial Crisis</vt:lpstr>
      <vt:lpstr>Subprime crisis of USA</vt:lpstr>
      <vt:lpstr>Euro Zone Crisis</vt:lpstr>
      <vt:lpstr>Euro Zone Crisis</vt:lpstr>
      <vt:lpstr>Euro Zone Crisis</vt:lpstr>
      <vt:lpstr>Basel  I norms </vt:lpstr>
      <vt:lpstr>Basel  II norms </vt:lpstr>
      <vt:lpstr>Basel  II norms </vt:lpstr>
      <vt:lpstr>Basel  II norms </vt:lpstr>
      <vt:lpstr>Basel  II norms </vt:lpstr>
      <vt:lpstr>Basel III Norms</vt:lpstr>
      <vt:lpstr>NRE, NRO, FCNR</vt:lpstr>
      <vt:lpstr>NRE, NRO, FCNR</vt:lpstr>
      <vt:lpstr>PowerPoint Presentation</vt:lpstr>
      <vt:lpstr>Importance of IB in India</vt:lpstr>
      <vt:lpstr>Role of central banks in IB and business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I’nal banking….</dc:title>
  <dc:creator>Surabhi Gupta</dc:creator>
  <cp:lastModifiedBy>USER</cp:lastModifiedBy>
  <cp:revision>108</cp:revision>
  <dcterms:created xsi:type="dcterms:W3CDTF">2006-08-16T00:00:00Z</dcterms:created>
  <dcterms:modified xsi:type="dcterms:W3CDTF">2019-08-12T06:46:21Z</dcterms:modified>
</cp:coreProperties>
</file>